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Montserrat"/>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regular.fntdata"/><Relationship Id="rId25" Type="http://schemas.openxmlformats.org/officeDocument/2006/relationships/slide" Target="slides/slide20.xml"/><Relationship Id="rId28" Type="http://schemas.openxmlformats.org/officeDocument/2006/relationships/font" Target="fonts/Montserrat-italic.fntdata"/><Relationship Id="rId27" Type="http://schemas.openxmlformats.org/officeDocument/2006/relationships/font" Target="fonts/Montserrat-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b2498cc2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b2498cc2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b01bbac0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b01bbac0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0b2498cc2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0b2498cc2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b2498cc2b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b2498cc2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b2498cc2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b2498cc2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b01bbac0b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b01bbac0b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0b01bbac0b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0b01bbac0b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0b01bbac0b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0b01bbac0b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0b2498cc2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0b2498cc2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0b2498cc2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0b2498cc2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0b01bbac0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0b01bbac0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0e54ebc5c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0e54ebc5c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0b01bbac0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0b01bbac0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0b01bbac0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0b01bbac0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b01bbac0b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0b01bbac0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0b2498cc2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0b2498cc2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b2498cc2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b2498cc2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b01bbac0b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b01bbac0b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b01bbac0b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0b01bbac0b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2C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mailto:District1@MultCo.us" TargetMode="External"/><Relationship Id="rId4" Type="http://schemas.openxmlformats.org/officeDocument/2006/relationships/hyperlink" Target="https://multco.us15.list-manage.com/track/click?u=eebd8cd673c4f6c8e54898a99&amp;id=cb3d02d480&amp;e=8ebfa5d8a1" TargetMode="External"/><Relationship Id="rId11" Type="http://schemas.openxmlformats.org/officeDocument/2006/relationships/hyperlink" Target="https://www.multco.us/multnomah-county/about-board-meetings/testimony" TargetMode="External"/><Relationship Id="rId10" Type="http://schemas.openxmlformats.org/officeDocument/2006/relationships/hyperlink" Target="https://www.oregonlegislature.gov/findyourlegislator/leg-districts.html" TargetMode="External"/><Relationship Id="rId12" Type="http://schemas.openxmlformats.org/officeDocument/2006/relationships/hyperlink" Target="https://www.portland.gov/hardesty/how-get-involved" TargetMode="External"/><Relationship Id="rId9" Type="http://schemas.openxmlformats.org/officeDocument/2006/relationships/hyperlink" Target="https://ahomeforeveryone.net/coordinating-board" TargetMode="External"/><Relationship Id="rId5" Type="http://schemas.openxmlformats.org/officeDocument/2006/relationships/hyperlink" Target="https://www.multco.us/multnomah-county/find-your-multnomah-county-district" TargetMode="External"/><Relationship Id="rId6" Type="http://schemas.openxmlformats.org/officeDocument/2006/relationships/hyperlink" Target="https://www.portlandoregon.gov/article/224450" TargetMode="External"/><Relationship Id="rId7" Type="http://schemas.openxmlformats.org/officeDocument/2006/relationships/hyperlink" Target="https://www.multco.us/joint-office-homeless-services" TargetMode="External"/><Relationship Id="rId8" Type="http://schemas.openxmlformats.org/officeDocument/2006/relationships/hyperlink" Target="https://ahomeforeveryone.net/executive-committ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mt="26000"/>
          </a:blip>
          <a:stretch>
            <a:fillRect/>
          </a:stretch>
        </p:blipFill>
        <p:spPr>
          <a:xfrm>
            <a:off x="0" y="-125"/>
            <a:ext cx="9144000" cy="5143500"/>
          </a:xfrm>
          <a:prstGeom prst="rect">
            <a:avLst/>
          </a:prstGeom>
          <a:noFill/>
          <a:ln>
            <a:noFill/>
          </a:ln>
        </p:spPr>
      </p:pic>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3800">
                <a:solidFill>
                  <a:srgbClr val="083C5D"/>
                </a:solidFill>
                <a:latin typeface="Montserrat"/>
                <a:ea typeface="Montserrat"/>
                <a:cs typeface="Montserrat"/>
                <a:sym typeface="Montserrat"/>
              </a:rPr>
              <a:t>A Home For Everyone Restructuring Proposal</a:t>
            </a:r>
            <a:endParaRPr/>
          </a:p>
        </p:txBody>
      </p:sp>
      <p:sp>
        <p:nvSpPr>
          <p:cNvPr id="56" name="Google Shape;56;p13"/>
          <p:cNvSpPr txBox="1"/>
          <p:nvPr>
            <p:ph idx="1" type="subTitle"/>
          </p:nvPr>
        </p:nvSpPr>
        <p:spPr>
          <a:xfrm>
            <a:off x="311700" y="2834125"/>
            <a:ext cx="8520600" cy="11271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Clr>
                <a:schemeClr val="dk1"/>
              </a:buClr>
              <a:buSzPts val="1100"/>
              <a:buFont typeface="Arial"/>
              <a:buNone/>
            </a:pPr>
            <a:r>
              <a:rPr b="1" lang="en" sz="2450">
                <a:solidFill>
                  <a:srgbClr val="083C5D"/>
                </a:solidFill>
                <a:latin typeface="Montserrat"/>
                <a:ea typeface="Montserrat"/>
                <a:cs typeface="Montserrat"/>
                <a:sym typeface="Montserrat"/>
              </a:rPr>
              <a:t>Commissioner Sharon Meieran</a:t>
            </a:r>
            <a:endParaRPr b="1" sz="2450">
              <a:solidFill>
                <a:srgbClr val="083C5D"/>
              </a:solidFill>
              <a:latin typeface="Montserrat"/>
              <a:ea typeface="Montserrat"/>
              <a:cs typeface="Montserrat"/>
              <a:sym typeface="Montserrat"/>
            </a:endParaRPr>
          </a:p>
          <a:p>
            <a:pPr indent="0" lvl="0" marL="0" rtl="0" algn="ctr">
              <a:spcBef>
                <a:spcPts val="0"/>
              </a:spcBef>
              <a:spcAft>
                <a:spcPts val="0"/>
              </a:spcAft>
              <a:buClr>
                <a:schemeClr val="dk1"/>
              </a:buClr>
              <a:buSzPts val="1100"/>
              <a:buFont typeface="Arial"/>
              <a:buNone/>
            </a:pPr>
            <a:r>
              <a:rPr lang="en" sz="2450">
                <a:solidFill>
                  <a:srgbClr val="083C5D"/>
                </a:solidFill>
                <a:latin typeface="Montserrat"/>
                <a:ea typeface="Montserrat"/>
                <a:cs typeface="Montserrat"/>
                <a:sym typeface="Montserrat"/>
              </a:rPr>
              <a:t>Multnomah County Commissioner, D1</a:t>
            </a:r>
            <a:endParaRPr sz="2450">
              <a:solidFill>
                <a:srgbClr val="083C5D"/>
              </a:solidFill>
              <a:latin typeface="Montserrat"/>
              <a:ea typeface="Montserrat"/>
              <a:cs typeface="Montserrat"/>
              <a:sym typeface="Montserrat"/>
            </a:endParaRPr>
          </a:p>
          <a:p>
            <a:pPr indent="0" lvl="0" marL="0" rtl="0" algn="ctr">
              <a:spcBef>
                <a:spcPts val="0"/>
              </a:spcBef>
              <a:spcAft>
                <a:spcPts val="0"/>
              </a:spcAft>
              <a:buClr>
                <a:schemeClr val="dk1"/>
              </a:buClr>
              <a:buSzPts val="1100"/>
              <a:buFont typeface="Arial"/>
              <a:buNone/>
            </a:pPr>
            <a:r>
              <a:rPr lang="en" sz="1900">
                <a:solidFill>
                  <a:srgbClr val="083C5D"/>
                </a:solidFill>
                <a:latin typeface="Montserrat"/>
                <a:ea typeface="Montserrat"/>
                <a:cs typeface="Montserrat"/>
                <a:sym typeface="Montserrat"/>
              </a:rPr>
              <a:t>Revised: 1/18/2022</a:t>
            </a:r>
            <a:endParaRPr sz="1900">
              <a:solidFill>
                <a:srgbClr val="083C5D"/>
              </a:solidFill>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273600"/>
            <a:ext cx="8520600" cy="59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Summary of my proposed structure (on next slide)</a:t>
            </a:r>
            <a:endParaRPr b="1" i="1">
              <a:solidFill>
                <a:srgbClr val="083C5D"/>
              </a:solidFill>
            </a:endParaRPr>
          </a:p>
        </p:txBody>
      </p:sp>
      <p:sp>
        <p:nvSpPr>
          <p:cNvPr id="109" name="Google Shape;109;p22"/>
          <p:cNvSpPr txBox="1"/>
          <p:nvPr>
            <p:ph idx="1" type="body"/>
          </p:nvPr>
        </p:nvSpPr>
        <p:spPr>
          <a:xfrm>
            <a:off x="311700" y="919275"/>
            <a:ext cx="8520600" cy="3649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i="1" lang="en" sz="1200" u="sng">
                <a:solidFill>
                  <a:srgbClr val="083C5D"/>
                </a:solidFill>
              </a:rPr>
              <a:t>Structural components</a:t>
            </a:r>
            <a:r>
              <a:rPr lang="en" sz="1200">
                <a:solidFill>
                  <a:srgbClr val="083C5D"/>
                </a:solidFill>
              </a:rPr>
              <a:t>:</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b="1" lang="en" sz="1200">
                <a:solidFill>
                  <a:srgbClr val="328CC1"/>
                </a:solidFill>
              </a:rPr>
              <a:t>Workgroups </a:t>
            </a:r>
            <a:r>
              <a:rPr lang="en" sz="1200">
                <a:solidFill>
                  <a:srgbClr val="083C5D"/>
                </a:solidFill>
              </a:rPr>
              <a:t>representing a wide array of stakeholders discuss and process information from a variety of perspectives, informing </a:t>
            </a:r>
            <a:r>
              <a:rPr lang="en" sz="1200">
                <a:solidFill>
                  <a:srgbClr val="083C5D"/>
                </a:solidFill>
              </a:rPr>
              <a:t>a</a:t>
            </a:r>
            <a:r>
              <a:rPr lang="en" sz="1200">
                <a:solidFill>
                  <a:srgbClr val="083C5D"/>
                </a:solidFill>
              </a:rPr>
              <a:t> cohesive plan </a:t>
            </a:r>
            <a:r>
              <a:rPr lang="en" sz="1200">
                <a:solidFill>
                  <a:srgbClr val="083C5D"/>
                </a:solidFill>
              </a:rPr>
              <a:t>formulated</a:t>
            </a:r>
            <a:r>
              <a:rPr lang="en" sz="1200">
                <a:solidFill>
                  <a:srgbClr val="083C5D"/>
                </a:solidFill>
              </a:rPr>
              <a:t> and honed by the Coordinating Board.</a:t>
            </a:r>
            <a:endParaRPr sz="1200">
              <a:solidFill>
                <a:srgbClr val="083C5D"/>
              </a:solidFill>
            </a:endParaRPr>
          </a:p>
          <a:p>
            <a:pPr indent="0" lvl="0" marL="0" rtl="0" algn="l">
              <a:lnSpc>
                <a:spcPct val="100000"/>
              </a:lnSpc>
              <a:spcBef>
                <a:spcPts val="0"/>
              </a:spcBef>
              <a:spcAft>
                <a:spcPts val="0"/>
              </a:spcAft>
              <a:buNone/>
            </a:pPr>
            <a:r>
              <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b="1" lang="en" sz="1200">
                <a:solidFill>
                  <a:srgbClr val="328CC1"/>
                </a:solidFill>
              </a:rPr>
              <a:t>Coordinating Board </a:t>
            </a:r>
            <a:r>
              <a:rPr lang="en" sz="1200">
                <a:solidFill>
                  <a:srgbClr val="083C5D"/>
                </a:solidFill>
              </a:rPr>
              <a:t>coordinates the information provided by the workgroups and other experts </a:t>
            </a:r>
            <a:r>
              <a:rPr lang="en" sz="1200">
                <a:solidFill>
                  <a:srgbClr val="083C5D"/>
                </a:solidFill>
              </a:rPr>
              <a:t>and consolidates into strategic budget and policy recommendations, informing an </a:t>
            </a:r>
            <a:endParaRPr sz="12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b="1" lang="en" sz="1200">
                <a:solidFill>
                  <a:srgbClr val="328CC1"/>
                </a:solidFill>
              </a:rPr>
              <a:t>Executive Committee</a:t>
            </a:r>
            <a:r>
              <a:rPr lang="en" sz="1200">
                <a:solidFill>
                  <a:srgbClr val="083C5D"/>
                </a:solidFill>
              </a:rPr>
              <a:t> comprised of local elected officials, people with lived experience of homelessness, potentially others, who come to collective agreement on broad policy and budget recommendations and inform </a:t>
            </a:r>
            <a:endParaRPr sz="12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lang="en" sz="1200">
                <a:solidFill>
                  <a:srgbClr val="083C5D"/>
                </a:solidFill>
              </a:rPr>
              <a:t>The </a:t>
            </a:r>
            <a:r>
              <a:rPr b="1" lang="en" sz="1200">
                <a:solidFill>
                  <a:srgbClr val="008037"/>
                </a:solidFill>
              </a:rPr>
              <a:t>Joint Office of Homeless Services (JOHS) and local </a:t>
            </a:r>
            <a:r>
              <a:rPr b="1" lang="en" sz="1200">
                <a:solidFill>
                  <a:srgbClr val="008037"/>
                </a:solidFill>
              </a:rPr>
              <a:t>government bodies</a:t>
            </a:r>
            <a:r>
              <a:rPr lang="en" sz="1200">
                <a:solidFill>
                  <a:srgbClr val="083C5D"/>
                </a:solidFill>
              </a:rPr>
              <a:t>.</a:t>
            </a:r>
            <a:endParaRPr sz="12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0" lvl="0" marL="0" rtl="0" algn="l">
              <a:lnSpc>
                <a:spcPct val="100000"/>
              </a:lnSpc>
              <a:spcBef>
                <a:spcPts val="0"/>
              </a:spcBef>
              <a:spcAft>
                <a:spcPts val="0"/>
              </a:spcAft>
              <a:buNone/>
            </a:pPr>
            <a:r>
              <a:rPr b="1" i="1" lang="en" sz="1200" u="sng">
                <a:solidFill>
                  <a:srgbClr val="083C5D"/>
                </a:solidFill>
              </a:rPr>
              <a:t>Broad oversight, accountability and other components</a:t>
            </a:r>
            <a:r>
              <a:rPr lang="en" sz="1200">
                <a:solidFill>
                  <a:srgbClr val="083C5D"/>
                </a:solidFill>
              </a:rPr>
              <a:t>:</a:t>
            </a:r>
            <a:endParaRPr sz="1200">
              <a:solidFill>
                <a:srgbClr val="083C5D"/>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Equity Committee</a:t>
            </a:r>
            <a:endParaRPr b="1" sz="1200">
              <a:solidFill>
                <a:srgbClr val="D98310"/>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Oversight and Accountability Committee</a:t>
            </a:r>
            <a:endParaRPr b="1" sz="1200">
              <a:solidFill>
                <a:srgbClr val="D98310"/>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Community Budget Advisory Committee</a:t>
            </a:r>
            <a:endParaRPr b="1" sz="1200">
              <a:solidFill>
                <a:srgbClr val="D98310"/>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Data and Research Advisory Board</a:t>
            </a:r>
            <a:endParaRPr b="1" sz="1200">
              <a:solidFill>
                <a:srgbClr val="D98310"/>
              </a:solidFill>
            </a:endParaRPr>
          </a:p>
          <a:p>
            <a:pPr indent="0" lvl="0" marL="0" rtl="0" algn="l">
              <a:lnSpc>
                <a:spcPct val="100000"/>
              </a:lnSpc>
              <a:spcBef>
                <a:spcPts val="0"/>
              </a:spcBef>
              <a:spcAft>
                <a:spcPts val="0"/>
              </a:spcAft>
              <a:buNone/>
            </a:pPr>
            <a:r>
              <a:t/>
            </a:r>
            <a:endParaRPr sz="1200">
              <a:solidFill>
                <a:srgbClr val="083C5D"/>
              </a:solidFill>
            </a:endParaRPr>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t/>
            </a:r>
            <a:endParaRPr sz="1200"/>
          </a:p>
          <a:p>
            <a:pPr indent="0" lvl="0" marL="0" rtl="0" algn="l">
              <a:spcBef>
                <a:spcPts val="0"/>
              </a:spcBef>
              <a:spcAft>
                <a:spcPts val="1200"/>
              </a:spcAft>
              <a:buNone/>
            </a:pPr>
            <a:r>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16" name="Google Shape;116;p2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 sz="2400">
                <a:solidFill>
                  <a:srgbClr val="328CC1"/>
                </a:solidFill>
                <a:latin typeface="Montserrat"/>
                <a:ea typeface="Montserrat"/>
                <a:cs typeface="Montserrat"/>
                <a:sym typeface="Montserrat"/>
              </a:rPr>
              <a:t>Workgroups</a:t>
            </a:r>
            <a:endParaRPr b="1" i="1" sz="2400">
              <a:solidFill>
                <a:srgbClr val="328CC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22" name="Google Shape;122;p24"/>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b="1" i="1" lang="en" sz="1600">
                <a:solidFill>
                  <a:srgbClr val="083C5D"/>
                </a:solidFill>
              </a:rPr>
              <a:t>The essential foundation</a:t>
            </a:r>
            <a:r>
              <a:rPr lang="en" sz="1600">
                <a:solidFill>
                  <a:srgbClr val="083C5D"/>
                </a:solidFill>
              </a:rPr>
              <a:t> for the advisory body will be the </a:t>
            </a:r>
            <a:r>
              <a:rPr b="1" lang="en" sz="1600">
                <a:solidFill>
                  <a:srgbClr val="328CC1"/>
                </a:solidFill>
              </a:rPr>
              <a:t>workgroups</a:t>
            </a:r>
            <a:r>
              <a:rPr lang="en" sz="1600">
                <a:solidFill>
                  <a:srgbClr val="083C5D"/>
                </a:solidFill>
              </a:rPr>
              <a:t>. They will provide a representative, equitable and structured place for all stakeholders to have a meaningful voice. They will provide an opportunity for open dialogue and discussion that will take into account each group’s particular expertise, experience, needs, and ideas. Representatives from each of the workgroups will sit on a single </a:t>
            </a:r>
            <a:r>
              <a:rPr lang="en" sz="1600">
                <a:solidFill>
                  <a:srgbClr val="328CC1"/>
                </a:solidFill>
              </a:rPr>
              <a:t>Coordinating Board (CB)</a:t>
            </a:r>
            <a:r>
              <a:rPr lang="en" sz="1600">
                <a:solidFill>
                  <a:srgbClr val="083C5D"/>
                </a:solidFill>
              </a:rPr>
              <a:t>, and bring their </a:t>
            </a:r>
            <a:r>
              <a:rPr lang="en" sz="1600">
                <a:solidFill>
                  <a:srgbClr val="328CC1"/>
                </a:solidFill>
              </a:rPr>
              <a:t>workgroup’s </a:t>
            </a:r>
            <a:r>
              <a:rPr lang="en" sz="1600">
                <a:solidFill>
                  <a:srgbClr val="083C5D"/>
                </a:solidFill>
              </a:rPr>
              <a:t>perspective to the </a:t>
            </a:r>
            <a:r>
              <a:rPr lang="en" sz="1600">
                <a:solidFill>
                  <a:srgbClr val="328CC1"/>
                </a:solidFill>
              </a:rPr>
              <a:t>CB</a:t>
            </a:r>
            <a:r>
              <a:rPr lang="en" sz="1600">
                <a:solidFill>
                  <a:srgbClr val="083C5D"/>
                </a:solidFill>
              </a:rPr>
              <a:t>. </a:t>
            </a:r>
            <a:endParaRPr sz="1600">
              <a:solidFill>
                <a:srgbClr val="083C5D"/>
              </a:solidFill>
            </a:endParaRPr>
          </a:p>
          <a:p>
            <a:pPr indent="0" lvl="0" marL="0" rtl="0" algn="l">
              <a:lnSpc>
                <a:spcPct val="100000"/>
              </a:lnSpc>
              <a:spcBef>
                <a:spcPts val="1200"/>
              </a:spcBef>
              <a:spcAft>
                <a:spcPts val="0"/>
              </a:spcAft>
              <a:buNone/>
            </a:pPr>
            <a:r>
              <a:rPr b="1" lang="en" sz="1400">
                <a:solidFill>
                  <a:srgbClr val="083C5D"/>
                </a:solidFill>
                <a:latin typeface="Montserrat"/>
                <a:ea typeface="Montserrat"/>
                <a:cs typeface="Montserrat"/>
                <a:sym typeface="Montserrat"/>
              </a:rPr>
              <a:t>Makeup: </a:t>
            </a:r>
            <a:endParaRPr b="1" sz="1400">
              <a:solidFill>
                <a:srgbClr val="083C5D"/>
              </a:solidFill>
              <a:latin typeface="Montserrat"/>
              <a:ea typeface="Montserrat"/>
              <a:cs typeface="Montserrat"/>
              <a:sym typeface="Montserrat"/>
            </a:endParaRPr>
          </a:p>
          <a:p>
            <a:pPr indent="-311150" lvl="0" marL="457200" rtl="0" algn="l">
              <a:spcBef>
                <a:spcPts val="1200"/>
              </a:spcBef>
              <a:spcAft>
                <a:spcPts val="0"/>
              </a:spcAft>
              <a:buClr>
                <a:srgbClr val="083C5D"/>
              </a:buClr>
              <a:buSzPts val="1300"/>
              <a:buChar char="●"/>
            </a:pPr>
            <a:r>
              <a:rPr lang="en" sz="1300">
                <a:solidFill>
                  <a:srgbClr val="083C5D"/>
                </a:solidFill>
              </a:rPr>
              <a:t>Consumer Advisory Board (people with lived experience of houselessness)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Safety On/Off the Streets (nontraditional community organizations, mutual aid, others)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Community-Based Organizations (nonprofit organizations providing homeless/housing services)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Community Advisory Board (Neighbors)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Faith Community</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Business Advisory Board</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Health Impact (Behavioral Health, Public Health, Environmental Health, Urban Camping, Hygiene)</a:t>
            </a:r>
            <a:endParaRPr sz="1300">
              <a:solidFill>
                <a:srgbClr val="083C5D"/>
              </a:solidFill>
            </a:endParaRPr>
          </a:p>
          <a:p>
            <a:pPr indent="0" lvl="0" marL="0" rtl="0" algn="l">
              <a:lnSpc>
                <a:spcPct val="100000"/>
              </a:lnSpc>
              <a:spcBef>
                <a:spcPts val="1200"/>
              </a:spcBef>
              <a:spcAft>
                <a:spcPts val="0"/>
              </a:spcAft>
              <a:buClr>
                <a:schemeClr val="dk1"/>
              </a:buClr>
              <a:buSzPts val="1100"/>
              <a:buFont typeface="Arial"/>
              <a:buNone/>
            </a:pPr>
            <a:r>
              <a:t/>
            </a:r>
            <a:endParaRPr sz="19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400">
              <a:solidFill>
                <a:srgbClr val="083C5D"/>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328CC1"/>
                </a:solidFill>
              </a:rPr>
              <a:t>Coordinating Board (CB)</a:t>
            </a:r>
            <a:endParaRPr b="1" i="1">
              <a:solidFill>
                <a:srgbClr val="328CC1"/>
              </a:solidFill>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1200"/>
              </a:spcBef>
              <a:spcAft>
                <a:spcPts val="0"/>
              </a:spcAft>
              <a:buClr>
                <a:schemeClr val="dk1"/>
              </a:buClr>
              <a:buSzPts val="1100"/>
              <a:buFont typeface="Arial"/>
              <a:buNone/>
            </a:pPr>
            <a:r>
              <a:rPr b="1" i="1" lang="en" sz="1400">
                <a:solidFill>
                  <a:srgbClr val="083C5D"/>
                </a:solidFill>
              </a:rPr>
              <a:t>The </a:t>
            </a:r>
            <a:r>
              <a:rPr b="1" i="1" lang="en" sz="1400">
                <a:solidFill>
                  <a:srgbClr val="328CC1"/>
                </a:solidFill>
              </a:rPr>
              <a:t>CB </a:t>
            </a:r>
            <a:r>
              <a:rPr b="1" i="1" lang="en" sz="1400">
                <a:solidFill>
                  <a:srgbClr val="083C5D"/>
                </a:solidFill>
              </a:rPr>
              <a:t>will coordinate the input from all workgroups</a:t>
            </a:r>
            <a:r>
              <a:rPr lang="en" sz="1400">
                <a:solidFill>
                  <a:srgbClr val="083C5D"/>
                </a:solidFill>
              </a:rPr>
              <a:t> to make policy and budget recommendations around</a:t>
            </a:r>
            <a:r>
              <a:rPr b="1" i="1" lang="en" sz="1400">
                <a:solidFill>
                  <a:srgbClr val="083C5D"/>
                </a:solidFill>
              </a:rPr>
              <a:t> three core strategies</a:t>
            </a:r>
            <a:r>
              <a:rPr lang="en" sz="1400">
                <a:solidFill>
                  <a:srgbClr val="083C5D"/>
                </a:solidFill>
              </a:rPr>
              <a:t>:</a:t>
            </a:r>
            <a:endParaRPr sz="1400">
              <a:solidFill>
                <a:srgbClr val="083C5D"/>
              </a:solidFill>
            </a:endParaRPr>
          </a:p>
          <a:p>
            <a:pPr indent="-317500" lvl="0" marL="457200" rtl="0" algn="l">
              <a:lnSpc>
                <a:spcPct val="100000"/>
              </a:lnSpc>
              <a:spcBef>
                <a:spcPts val="1200"/>
              </a:spcBef>
              <a:spcAft>
                <a:spcPts val="0"/>
              </a:spcAft>
              <a:buClr>
                <a:srgbClr val="083C5D"/>
              </a:buClr>
              <a:buSzPts val="1400"/>
              <a:buChar char="●"/>
            </a:pPr>
            <a:r>
              <a:rPr lang="en" sz="1400">
                <a:solidFill>
                  <a:srgbClr val="083C5D"/>
                </a:solidFill>
              </a:rPr>
              <a:t>Homelessness prevention;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Shelter/safety on and off the streets; and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Permanent housing. </a:t>
            </a:r>
            <a:endParaRPr sz="1400">
              <a:solidFill>
                <a:srgbClr val="083C5D"/>
              </a:solidFill>
            </a:endParaRPr>
          </a:p>
          <a:p>
            <a:pPr indent="0" lvl="0" marL="0" rtl="0" algn="l">
              <a:lnSpc>
                <a:spcPct val="100000"/>
              </a:lnSpc>
              <a:spcBef>
                <a:spcPts val="1200"/>
              </a:spcBef>
              <a:spcAft>
                <a:spcPts val="0"/>
              </a:spcAft>
              <a:buNone/>
            </a:pPr>
            <a:r>
              <a:rPr lang="en" sz="1400">
                <a:solidFill>
                  <a:srgbClr val="083C5D"/>
                </a:solidFill>
              </a:rPr>
              <a:t>The </a:t>
            </a:r>
            <a:r>
              <a:rPr lang="en" sz="1400">
                <a:solidFill>
                  <a:srgbClr val="328CC1"/>
                </a:solidFill>
              </a:rPr>
              <a:t>CB</a:t>
            </a:r>
            <a:r>
              <a:rPr lang="en" sz="1400">
                <a:solidFill>
                  <a:srgbClr val="083C5D"/>
                </a:solidFill>
              </a:rPr>
              <a:t> will provide their policy and budget recommendations to the </a:t>
            </a:r>
            <a:r>
              <a:rPr lang="en" sz="1400">
                <a:solidFill>
                  <a:srgbClr val="328CC1"/>
                </a:solidFill>
              </a:rPr>
              <a:t>Executive Committee</a:t>
            </a:r>
            <a:r>
              <a:rPr lang="en" sz="1400">
                <a:solidFill>
                  <a:srgbClr val="083C5D"/>
                </a:solidFill>
              </a:rPr>
              <a:t>.</a:t>
            </a:r>
            <a:endParaRPr sz="1400">
              <a:solidFill>
                <a:srgbClr val="083C5D"/>
              </a:solidFill>
            </a:endParaRPr>
          </a:p>
          <a:p>
            <a:pPr indent="0" lvl="0" marL="0" rtl="0" algn="l">
              <a:lnSpc>
                <a:spcPct val="100000"/>
              </a:lnSpc>
              <a:spcBef>
                <a:spcPts val="1200"/>
              </a:spcBef>
              <a:spcAft>
                <a:spcPts val="0"/>
              </a:spcAft>
              <a:buNone/>
            </a:pPr>
            <a:r>
              <a:rPr b="1" lang="en" sz="1300">
                <a:solidFill>
                  <a:srgbClr val="083C5D"/>
                </a:solidFill>
              </a:rPr>
              <a:t>Makeup:</a:t>
            </a:r>
            <a:r>
              <a:rPr lang="en" sz="1300">
                <a:solidFill>
                  <a:srgbClr val="083C5D"/>
                </a:solidFill>
              </a:rPr>
              <a:t> </a:t>
            </a:r>
            <a:endParaRPr sz="1300">
              <a:solidFill>
                <a:srgbClr val="083C5D"/>
              </a:solidFill>
            </a:endParaRPr>
          </a:p>
          <a:p>
            <a:pPr indent="-317500" lvl="0" marL="457200" rtl="0" algn="l">
              <a:lnSpc>
                <a:spcPct val="100000"/>
              </a:lnSpc>
              <a:spcBef>
                <a:spcPts val="1200"/>
              </a:spcBef>
              <a:spcAft>
                <a:spcPts val="0"/>
              </a:spcAft>
              <a:buClr>
                <a:srgbClr val="083C5D"/>
              </a:buClr>
              <a:buSzPts val="1400"/>
              <a:buChar char="●"/>
            </a:pPr>
            <a:r>
              <a:rPr b="1" i="1" lang="en" sz="1400">
                <a:solidFill>
                  <a:srgbClr val="083C5D"/>
                </a:solidFill>
              </a:rPr>
              <a:t>Representatives from the stakeholder workgroups</a:t>
            </a:r>
            <a:r>
              <a:rPr lang="en" sz="1400">
                <a:solidFill>
                  <a:srgbClr val="083C5D"/>
                </a:solidFill>
              </a:rPr>
              <a:t>.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b="1" i="1" lang="en" sz="1400">
                <a:solidFill>
                  <a:srgbClr val="083C5D"/>
                </a:solidFill>
              </a:rPr>
              <a:t>Additional experts and/or advisors can be consulted as needed</a:t>
            </a:r>
            <a:r>
              <a:rPr lang="en" sz="1400">
                <a:solidFill>
                  <a:srgbClr val="083C5D"/>
                </a:solidFill>
              </a:rPr>
              <a:t>.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The number of representatives from each workgroup and the total number of </a:t>
            </a:r>
            <a:r>
              <a:rPr lang="en" sz="1400">
                <a:solidFill>
                  <a:srgbClr val="328CC1"/>
                </a:solidFill>
              </a:rPr>
              <a:t>CB</a:t>
            </a:r>
            <a:r>
              <a:rPr lang="en" sz="1400">
                <a:solidFill>
                  <a:srgbClr val="083C5D"/>
                </a:solidFill>
              </a:rPr>
              <a:t> members can be determined based on stakeholder input, and should be broad enough to be inclusive, but small enough to be able to make decisions effectively and efficiently.  </a:t>
            </a:r>
            <a:endParaRPr sz="1400">
              <a:solidFill>
                <a:srgbClr val="083C5D"/>
              </a:solidFill>
            </a:endParaRPr>
          </a:p>
          <a:p>
            <a:pPr indent="0" lvl="0" marL="0" rtl="0" algn="l">
              <a:spcBef>
                <a:spcPts val="1200"/>
              </a:spcBef>
              <a:spcAft>
                <a:spcPts val="1200"/>
              </a:spcAft>
              <a:buNone/>
            </a:pPr>
            <a:r>
              <a:t/>
            </a:r>
            <a:endParaRPr>
              <a:solidFill>
                <a:schemeClr val="accent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207925"/>
            <a:ext cx="8520600" cy="579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328CC1"/>
                </a:solidFill>
              </a:rPr>
              <a:t>Executive Committee (EXC)</a:t>
            </a:r>
            <a:endParaRPr b="1" i="1">
              <a:solidFill>
                <a:srgbClr val="328CC1"/>
              </a:solidFill>
            </a:endParaRPr>
          </a:p>
        </p:txBody>
      </p:sp>
      <p:sp>
        <p:nvSpPr>
          <p:cNvPr id="134" name="Google Shape;134;p26"/>
          <p:cNvSpPr txBox="1"/>
          <p:nvPr>
            <p:ph idx="1" type="body"/>
          </p:nvPr>
        </p:nvSpPr>
        <p:spPr>
          <a:xfrm>
            <a:off x="311700" y="787825"/>
            <a:ext cx="8520600" cy="4147800"/>
          </a:xfrm>
          <a:prstGeom prst="rect">
            <a:avLst/>
          </a:prstGeom>
        </p:spPr>
        <p:txBody>
          <a:bodyPr anchorCtr="0" anchor="t" bIns="91425" lIns="91425" spcFirstLastPara="1" rIns="91425" wrap="square" tIns="91425">
            <a:noAutofit/>
          </a:bodyPr>
          <a:lstStyle/>
          <a:p>
            <a:pPr indent="0" lvl="0" marL="0" rtl="0" algn="l">
              <a:lnSpc>
                <a:spcPct val="80000"/>
              </a:lnSpc>
              <a:spcBef>
                <a:spcPts val="1200"/>
              </a:spcBef>
              <a:spcAft>
                <a:spcPts val="0"/>
              </a:spcAft>
              <a:buSzPts val="770"/>
              <a:buNone/>
            </a:pPr>
            <a:r>
              <a:rPr lang="en" sz="1400">
                <a:solidFill>
                  <a:srgbClr val="083C5D"/>
                </a:solidFill>
              </a:rPr>
              <a:t>Will take recommendations from the </a:t>
            </a:r>
            <a:r>
              <a:rPr lang="en" sz="1400">
                <a:solidFill>
                  <a:srgbClr val="328CC1"/>
                </a:solidFill>
              </a:rPr>
              <a:t>Coordinating Board</a:t>
            </a:r>
            <a:r>
              <a:rPr lang="en" sz="1400">
                <a:solidFill>
                  <a:srgbClr val="083C5D"/>
                </a:solidFill>
              </a:rPr>
              <a:t>, engage in multi-jurisdictional collaboration, and consolidate into </a:t>
            </a:r>
            <a:r>
              <a:rPr b="1" i="1" lang="en" sz="1400">
                <a:solidFill>
                  <a:srgbClr val="083C5D"/>
                </a:solidFill>
              </a:rPr>
              <a:t>cohesive and coordinated policy and budget recommendations for </a:t>
            </a:r>
            <a:r>
              <a:rPr b="1" i="1" lang="en" sz="1400">
                <a:solidFill>
                  <a:srgbClr val="008037"/>
                </a:solidFill>
              </a:rPr>
              <a:t>elected bodies</a:t>
            </a:r>
            <a:r>
              <a:rPr lang="en" sz="1400">
                <a:solidFill>
                  <a:srgbClr val="083C5D"/>
                </a:solidFill>
              </a:rPr>
              <a:t> in Multnomah County, Portland and East County jurisdictions</a:t>
            </a:r>
            <a:r>
              <a:rPr lang="en" sz="1400">
                <a:solidFill>
                  <a:srgbClr val="083C5D"/>
                </a:solidFill>
              </a:rPr>
              <a:t>. </a:t>
            </a:r>
            <a:endParaRPr sz="1400">
              <a:solidFill>
                <a:srgbClr val="083C5D"/>
              </a:solidFill>
            </a:endParaRPr>
          </a:p>
          <a:p>
            <a:pPr indent="-317500" lvl="0" marL="457200" rtl="0" algn="l">
              <a:lnSpc>
                <a:spcPct val="80000"/>
              </a:lnSpc>
              <a:spcBef>
                <a:spcPts val="1200"/>
              </a:spcBef>
              <a:spcAft>
                <a:spcPts val="0"/>
              </a:spcAft>
              <a:buClr>
                <a:srgbClr val="083C5D"/>
              </a:buClr>
              <a:buSzPts val="1400"/>
              <a:buChar char="●"/>
            </a:pPr>
            <a:r>
              <a:rPr lang="en" sz="1400">
                <a:solidFill>
                  <a:srgbClr val="083C5D"/>
                </a:solidFill>
              </a:rPr>
              <a:t>Provides an inclusive, accessible and meaningful way to disseminate reliable information to elected officials which they can discuss and use as a basis for informed decision-making. </a:t>
            </a:r>
            <a:endParaRPr sz="1400">
              <a:solidFill>
                <a:srgbClr val="083C5D"/>
              </a:solidFill>
            </a:endParaRPr>
          </a:p>
          <a:p>
            <a:pPr indent="-234950" lvl="0" marL="457200" rtl="0" algn="l">
              <a:lnSpc>
                <a:spcPct val="80000"/>
              </a:lnSpc>
              <a:spcBef>
                <a:spcPts val="1200"/>
              </a:spcBef>
              <a:spcAft>
                <a:spcPts val="0"/>
              </a:spcAft>
              <a:buClr>
                <a:srgbClr val="083C5D"/>
              </a:buClr>
              <a:buSzPts val="100"/>
              <a:buChar char="●"/>
            </a:pPr>
            <a:r>
              <a:t/>
            </a:r>
            <a:endParaRPr sz="100">
              <a:solidFill>
                <a:srgbClr val="083C5D"/>
              </a:solidFill>
            </a:endParaRPr>
          </a:p>
          <a:p>
            <a:pPr indent="-317500" lvl="0" marL="457200" rtl="0" algn="l">
              <a:lnSpc>
                <a:spcPct val="80000"/>
              </a:lnSpc>
              <a:spcBef>
                <a:spcPts val="0"/>
              </a:spcBef>
              <a:spcAft>
                <a:spcPts val="0"/>
              </a:spcAft>
              <a:buClr>
                <a:srgbClr val="083C5D"/>
              </a:buClr>
              <a:buSzPts val="1400"/>
              <a:buChar char="●"/>
            </a:pPr>
            <a:r>
              <a:rPr b="1" i="1" lang="en" sz="1400">
                <a:solidFill>
                  <a:srgbClr val="083C5D"/>
                </a:solidFill>
              </a:rPr>
              <a:t>It is important that there be an </a:t>
            </a:r>
            <a:r>
              <a:rPr b="1" i="1" lang="en" sz="1400">
                <a:solidFill>
                  <a:srgbClr val="328CC1"/>
                </a:solidFill>
              </a:rPr>
              <a:t>EXC</a:t>
            </a:r>
            <a:r>
              <a:rPr b="1" i="1" lang="en" sz="1400">
                <a:solidFill>
                  <a:srgbClr val="083C5D"/>
                </a:solidFill>
              </a:rPr>
              <a:t> in addition to the </a:t>
            </a:r>
            <a:r>
              <a:rPr b="1" i="1" lang="en" sz="1400">
                <a:solidFill>
                  <a:srgbClr val="328CC1"/>
                </a:solidFill>
              </a:rPr>
              <a:t>CB</a:t>
            </a:r>
            <a:r>
              <a:rPr lang="en" sz="1400">
                <a:solidFill>
                  <a:srgbClr val="083C5D"/>
                </a:solidFill>
              </a:rPr>
              <a:t>, as: </a:t>
            </a:r>
            <a:endParaRPr sz="1400">
              <a:solidFill>
                <a:srgbClr val="083C5D"/>
              </a:solidFill>
            </a:endParaRPr>
          </a:p>
          <a:p>
            <a:pPr indent="-317500" lvl="1" marL="914400" rtl="0" algn="l">
              <a:lnSpc>
                <a:spcPct val="80000"/>
              </a:lnSpc>
              <a:spcBef>
                <a:spcPts val="1200"/>
              </a:spcBef>
              <a:spcAft>
                <a:spcPts val="0"/>
              </a:spcAft>
              <a:buClr>
                <a:srgbClr val="083C5D"/>
              </a:buClr>
              <a:buSzPts val="1400"/>
              <a:buChar char="○"/>
            </a:pPr>
            <a:r>
              <a:rPr lang="en">
                <a:solidFill>
                  <a:srgbClr val="083C5D"/>
                </a:solidFill>
              </a:rPr>
              <a:t>M</a:t>
            </a:r>
            <a:r>
              <a:rPr lang="en" sz="1400">
                <a:solidFill>
                  <a:srgbClr val="083C5D"/>
                </a:solidFill>
              </a:rPr>
              <a:t>uch of the policy being discussed will be interjurisdictional, and there needs to be a space where elected officials can convene to collaborate and engage in discussion that takes into account their responsibilities to their constituents and the region as a whole. </a:t>
            </a:r>
            <a:endParaRPr sz="1400">
              <a:solidFill>
                <a:srgbClr val="083C5D"/>
              </a:solidFill>
            </a:endParaRPr>
          </a:p>
          <a:p>
            <a:pPr indent="-317500" lvl="1" marL="914400" rtl="0" algn="l">
              <a:lnSpc>
                <a:spcPct val="80000"/>
              </a:lnSpc>
              <a:spcBef>
                <a:spcPts val="1200"/>
              </a:spcBef>
              <a:spcAft>
                <a:spcPts val="0"/>
              </a:spcAft>
              <a:buClr>
                <a:srgbClr val="083C5D"/>
              </a:buClr>
              <a:buSzPts val="1400"/>
              <a:buChar char="○"/>
            </a:pPr>
            <a:r>
              <a:rPr b="1" i="1" lang="en" sz="1400">
                <a:solidFill>
                  <a:srgbClr val="083C5D"/>
                </a:solidFill>
              </a:rPr>
              <a:t>Note that the specific adopted policies for each jurisdiction need not be the same, as different jurisdictions have different needs. But the work throughout the County should be coordinated, with a shared understanding by all jurisdictional partners.</a:t>
            </a:r>
            <a:endParaRPr b="1" sz="1400">
              <a:solidFill>
                <a:srgbClr val="083C5D"/>
              </a:solidFill>
            </a:endParaRPr>
          </a:p>
          <a:p>
            <a:pPr indent="0" lvl="0" marL="0" rtl="0" algn="l">
              <a:lnSpc>
                <a:spcPct val="80000"/>
              </a:lnSpc>
              <a:spcBef>
                <a:spcPts val="1200"/>
              </a:spcBef>
              <a:spcAft>
                <a:spcPts val="0"/>
              </a:spcAft>
              <a:buSzPts val="770"/>
              <a:buNone/>
            </a:pPr>
            <a:r>
              <a:rPr b="1" lang="en" sz="1400">
                <a:solidFill>
                  <a:srgbClr val="083C5D"/>
                </a:solidFill>
              </a:rPr>
              <a:t>Makeup:</a:t>
            </a:r>
            <a:endParaRPr b="1" sz="1400">
              <a:solidFill>
                <a:srgbClr val="083C5D"/>
              </a:solidFill>
            </a:endParaRPr>
          </a:p>
          <a:p>
            <a:pPr indent="-317500" lvl="0" marL="457200" rtl="0" algn="l">
              <a:lnSpc>
                <a:spcPct val="80000"/>
              </a:lnSpc>
              <a:spcBef>
                <a:spcPts val="1200"/>
              </a:spcBef>
              <a:spcAft>
                <a:spcPts val="0"/>
              </a:spcAft>
              <a:buClr>
                <a:srgbClr val="083C5D"/>
              </a:buClr>
              <a:buSzPts val="1400"/>
              <a:buChar char="●"/>
            </a:pPr>
            <a:r>
              <a:rPr b="1" lang="en" sz="1400">
                <a:solidFill>
                  <a:srgbClr val="083C5D"/>
                </a:solidFill>
              </a:rPr>
              <a:t>Designated </a:t>
            </a:r>
            <a:r>
              <a:rPr b="1" lang="en" sz="1400">
                <a:solidFill>
                  <a:srgbClr val="008037"/>
                </a:solidFill>
              </a:rPr>
              <a:t>elected officials</a:t>
            </a:r>
            <a:r>
              <a:rPr b="1" lang="en" sz="1400">
                <a:solidFill>
                  <a:srgbClr val="083C5D"/>
                </a:solidFill>
              </a:rPr>
              <a:t> from Multnomah County, Portland, and East County </a:t>
            </a:r>
            <a:r>
              <a:rPr lang="en" sz="1400">
                <a:solidFill>
                  <a:srgbClr val="083C5D"/>
                </a:solidFill>
              </a:rPr>
              <a:t>(note that any elected official will be welcome to participate in </a:t>
            </a:r>
            <a:r>
              <a:rPr lang="en" sz="1400">
                <a:solidFill>
                  <a:srgbClr val="328CC1"/>
                </a:solidFill>
              </a:rPr>
              <a:t>EXC</a:t>
            </a:r>
            <a:r>
              <a:rPr lang="en" sz="1400">
                <a:solidFill>
                  <a:srgbClr val="083C5D"/>
                </a:solidFill>
              </a:rPr>
              <a:t> meetings)</a:t>
            </a:r>
            <a:endParaRPr sz="1400">
              <a:solidFill>
                <a:srgbClr val="083C5D"/>
              </a:solidFill>
            </a:endParaRPr>
          </a:p>
          <a:p>
            <a:pPr indent="-317500" lvl="0" marL="457200" rtl="0" algn="l">
              <a:lnSpc>
                <a:spcPct val="80000"/>
              </a:lnSpc>
              <a:spcBef>
                <a:spcPts val="0"/>
              </a:spcBef>
              <a:spcAft>
                <a:spcPts val="0"/>
              </a:spcAft>
              <a:buClr>
                <a:srgbClr val="083C5D"/>
              </a:buClr>
              <a:buSzPts val="1400"/>
              <a:buChar char="●"/>
            </a:pPr>
            <a:r>
              <a:rPr b="1" lang="en" sz="1400">
                <a:solidFill>
                  <a:srgbClr val="083C5D"/>
                </a:solidFill>
              </a:rPr>
              <a:t>People with lived experience of houselessness</a:t>
            </a:r>
            <a:r>
              <a:rPr lang="en" sz="1400">
                <a:solidFill>
                  <a:srgbClr val="083C5D"/>
                </a:solidFill>
              </a:rPr>
              <a:t> </a:t>
            </a:r>
            <a:endParaRPr sz="1400">
              <a:solidFill>
                <a:srgbClr val="083C5D"/>
              </a:solidFill>
            </a:endParaRPr>
          </a:p>
          <a:p>
            <a:pPr indent="-317500" lvl="0" marL="457200" rtl="0" algn="l">
              <a:lnSpc>
                <a:spcPct val="80000"/>
              </a:lnSpc>
              <a:spcBef>
                <a:spcPts val="0"/>
              </a:spcBef>
              <a:spcAft>
                <a:spcPts val="0"/>
              </a:spcAft>
              <a:buClr>
                <a:srgbClr val="083C5D"/>
              </a:buClr>
              <a:buSzPts val="1400"/>
              <a:buChar char="●"/>
            </a:pPr>
            <a:r>
              <a:rPr b="1" lang="en" sz="1400">
                <a:solidFill>
                  <a:srgbClr val="083C5D"/>
                </a:solidFill>
              </a:rPr>
              <a:t>Other members as determined by stakeholders</a:t>
            </a:r>
            <a:endParaRPr sz="1400">
              <a:solidFill>
                <a:srgbClr val="083C5D"/>
              </a:solidFill>
            </a:endParaRPr>
          </a:p>
          <a:p>
            <a:pPr indent="0" lvl="0" marL="0" rtl="0" algn="l">
              <a:lnSpc>
                <a:spcPct val="95000"/>
              </a:lnSpc>
              <a:spcBef>
                <a:spcPts val="1200"/>
              </a:spcBef>
              <a:spcAft>
                <a:spcPts val="1200"/>
              </a:spcAft>
              <a:buSzPts val="770"/>
              <a:buNone/>
            </a:pPr>
            <a:r>
              <a:t/>
            </a:r>
            <a:endParaRPr sz="1400">
              <a:solidFill>
                <a:schemeClr val="accent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229825"/>
            <a:ext cx="8520600" cy="55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Equity</a:t>
            </a:r>
            <a:r>
              <a:rPr b="1" i="1" lang="en" sz="2400">
                <a:solidFill>
                  <a:srgbClr val="D98310"/>
                </a:solidFill>
                <a:latin typeface="Montserrat"/>
                <a:ea typeface="Montserrat"/>
                <a:cs typeface="Montserrat"/>
                <a:sym typeface="Montserrat"/>
              </a:rPr>
              <a:t> Committee (EQC)</a:t>
            </a:r>
            <a:r>
              <a:rPr b="1" lang="en" sz="2400">
                <a:solidFill>
                  <a:srgbClr val="D98310"/>
                </a:solidFill>
                <a:latin typeface="Montserrat"/>
                <a:ea typeface="Montserrat"/>
                <a:cs typeface="Montserrat"/>
                <a:sym typeface="Montserrat"/>
              </a:rPr>
              <a:t>  </a:t>
            </a:r>
            <a:endParaRPr b="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40" name="Google Shape;140;p27"/>
          <p:cNvSpPr txBox="1"/>
          <p:nvPr>
            <p:ph idx="1" type="body"/>
          </p:nvPr>
        </p:nvSpPr>
        <p:spPr>
          <a:xfrm>
            <a:off x="311700" y="787825"/>
            <a:ext cx="8520600" cy="42153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1500">
                <a:solidFill>
                  <a:srgbClr val="083C5D"/>
                </a:solidFill>
              </a:rPr>
              <a:t>Will hold every individual and entity involved in AHFE to account in ensuring that </a:t>
            </a:r>
            <a:r>
              <a:rPr b="1" i="1" lang="en" sz="1500">
                <a:solidFill>
                  <a:srgbClr val="083C5D"/>
                </a:solidFill>
              </a:rPr>
              <a:t>equity and inclusion of people historically marginalized, underserved and who have been oppressed through inherently racist systems and institutions are prioritized </a:t>
            </a:r>
            <a:r>
              <a:rPr lang="en" sz="1500">
                <a:solidFill>
                  <a:srgbClr val="083C5D"/>
                </a:solidFill>
              </a:rPr>
              <a:t>in all of the work being done around homelessness. To ensure that all aspects of AHFE are </a:t>
            </a:r>
            <a:r>
              <a:rPr b="1" i="1" lang="en" sz="1500">
                <a:solidFill>
                  <a:srgbClr val="083C5D"/>
                </a:solidFill>
              </a:rPr>
              <a:t>anti-racist</a:t>
            </a:r>
            <a:r>
              <a:rPr lang="en" sz="1500">
                <a:solidFill>
                  <a:srgbClr val="083C5D"/>
                </a:solidFill>
              </a:rPr>
              <a:t> and continue to advance our approaches and broaden our thinking around equity and inclusion.</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rPr b="1" lang="en" sz="1400">
                <a:solidFill>
                  <a:srgbClr val="083C5D"/>
                </a:solidFill>
                <a:latin typeface="Montserrat"/>
                <a:ea typeface="Montserrat"/>
                <a:cs typeface="Montserrat"/>
                <a:sym typeface="Montserrat"/>
              </a:rPr>
              <a:t>Makeup: </a:t>
            </a:r>
            <a:endParaRPr b="1" sz="1400">
              <a:solidFill>
                <a:srgbClr val="083C5D"/>
              </a:solidFill>
              <a:latin typeface="Montserrat"/>
              <a:ea typeface="Montserrat"/>
              <a:cs typeface="Montserrat"/>
              <a:sym typeface="Montserrat"/>
            </a:endParaRPr>
          </a:p>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Representatives from historically underserved and marginalized communities, </a:t>
            </a:r>
            <a:r>
              <a:rPr lang="en" sz="1400">
                <a:solidFill>
                  <a:srgbClr val="083C5D"/>
                </a:solidFill>
                <a:latin typeface="Montserrat"/>
                <a:ea typeface="Montserrat"/>
                <a:cs typeface="Montserrat"/>
                <a:sym typeface="Montserrat"/>
              </a:rPr>
              <a:t>including those who are Black, Indigenous, immigrant and refugee, and other people of color, LGBTQIA+ individuals, people with disabilities, and others who have faced historic and ongoing oppression and marginalization. </a:t>
            </a:r>
            <a:endParaRPr sz="1400">
              <a:solidFill>
                <a:srgbClr val="083C5D"/>
              </a:solidFill>
              <a:latin typeface="Montserrat"/>
              <a:ea typeface="Montserrat"/>
              <a:cs typeface="Montserrat"/>
              <a:sym typeface="Montserrat"/>
            </a:endParaRPr>
          </a:p>
          <a:p>
            <a:pPr indent="-317500" lvl="0" marL="457200" rtl="0" algn="l">
              <a:lnSpc>
                <a:spcPct val="100000"/>
              </a:lnSpc>
              <a:spcBef>
                <a:spcPts val="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There must also be equitable representation by individuals from these communities on each of the workgroups and at the </a:t>
            </a:r>
            <a:r>
              <a:rPr b="1" lang="en" sz="1400">
                <a:solidFill>
                  <a:srgbClr val="328CC1"/>
                </a:solidFill>
                <a:latin typeface="Montserrat"/>
                <a:ea typeface="Montserrat"/>
                <a:cs typeface="Montserrat"/>
                <a:sym typeface="Montserrat"/>
              </a:rPr>
              <a:t>CB</a:t>
            </a:r>
            <a:r>
              <a:rPr b="1" lang="en" sz="1400">
                <a:solidFill>
                  <a:srgbClr val="083C5D"/>
                </a:solidFill>
                <a:latin typeface="Montserrat"/>
                <a:ea typeface="Montserrat"/>
                <a:cs typeface="Montserrat"/>
                <a:sym typeface="Montserrat"/>
              </a:rPr>
              <a:t> and </a:t>
            </a:r>
            <a:r>
              <a:rPr b="1" lang="en" sz="1400">
                <a:solidFill>
                  <a:srgbClr val="328CC1"/>
                </a:solidFill>
                <a:latin typeface="Montserrat"/>
                <a:ea typeface="Montserrat"/>
                <a:cs typeface="Montserrat"/>
                <a:sym typeface="Montserrat"/>
              </a:rPr>
              <a:t>EXC</a:t>
            </a:r>
            <a:r>
              <a:rPr lang="en" sz="1400">
                <a:solidFill>
                  <a:srgbClr val="083C5D"/>
                </a:solidFill>
                <a:latin typeface="Montserrat"/>
                <a:ea typeface="Montserrat"/>
                <a:cs typeface="Montserrat"/>
                <a:sym typeface="Montserrat"/>
              </a:rPr>
              <a:t>. </a:t>
            </a:r>
            <a:endParaRPr sz="1400">
              <a:solidFill>
                <a:srgbClr val="083C5D"/>
              </a:solidFill>
              <a:latin typeface="Montserrat"/>
              <a:ea typeface="Montserrat"/>
              <a:cs typeface="Montserrat"/>
              <a:sym typeface="Montserrat"/>
            </a:endParaRPr>
          </a:p>
          <a:p>
            <a:pPr indent="-317500" lvl="0" marL="457200" rtl="0" algn="l">
              <a:lnSpc>
                <a:spcPct val="100000"/>
              </a:lnSpc>
              <a:spcBef>
                <a:spcPts val="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The mechanism for determining how the </a:t>
            </a:r>
            <a:r>
              <a:rPr lang="en" sz="1400">
                <a:solidFill>
                  <a:srgbClr val="D98310"/>
                </a:solidFill>
                <a:latin typeface="Montserrat"/>
                <a:ea typeface="Montserrat"/>
                <a:cs typeface="Montserrat"/>
                <a:sym typeface="Montserrat"/>
              </a:rPr>
              <a:t>EQC</a:t>
            </a:r>
            <a:r>
              <a:rPr lang="en" sz="1400">
                <a:solidFill>
                  <a:srgbClr val="083C5D"/>
                </a:solidFill>
                <a:latin typeface="Montserrat"/>
                <a:ea typeface="Montserrat"/>
                <a:cs typeface="Montserrat"/>
                <a:sym typeface="Montserrat"/>
              </a:rPr>
              <a:t> is selected and can best engage with the </a:t>
            </a:r>
            <a:r>
              <a:rPr lang="en" sz="1400">
                <a:solidFill>
                  <a:srgbClr val="328CC1"/>
                </a:solidFill>
                <a:latin typeface="Montserrat"/>
                <a:ea typeface="Montserrat"/>
                <a:cs typeface="Montserrat"/>
                <a:sym typeface="Montserrat"/>
              </a:rPr>
              <a:t>CB </a:t>
            </a:r>
            <a:r>
              <a:rPr lang="en" sz="1400">
                <a:solidFill>
                  <a:srgbClr val="083C5D"/>
                </a:solidFill>
                <a:latin typeface="Montserrat"/>
                <a:ea typeface="Montserrat"/>
                <a:cs typeface="Montserrat"/>
                <a:sym typeface="Montserrat"/>
              </a:rPr>
              <a:t>and </a:t>
            </a:r>
            <a:r>
              <a:rPr lang="en" sz="1400">
                <a:solidFill>
                  <a:srgbClr val="328CC1"/>
                </a:solidFill>
                <a:latin typeface="Montserrat"/>
                <a:ea typeface="Montserrat"/>
                <a:cs typeface="Montserrat"/>
                <a:sym typeface="Montserrat"/>
              </a:rPr>
              <a:t>EXC</a:t>
            </a:r>
            <a:r>
              <a:rPr lang="en" sz="1400">
                <a:solidFill>
                  <a:srgbClr val="083C5D"/>
                </a:solidFill>
                <a:latin typeface="Montserrat"/>
                <a:ea typeface="Montserrat"/>
                <a:cs typeface="Montserrat"/>
                <a:sym typeface="Montserrat"/>
              </a:rPr>
              <a:t>, along with the process for ensuring equity is at the forefront in determining membership of each of the workgroups, can be further discussed, with emphasis on </a:t>
            </a:r>
            <a:r>
              <a:rPr b="1" lang="en" sz="1400">
                <a:solidFill>
                  <a:srgbClr val="083C5D"/>
                </a:solidFill>
                <a:latin typeface="Montserrat"/>
                <a:ea typeface="Montserrat"/>
                <a:cs typeface="Montserrat"/>
                <a:sym typeface="Montserrat"/>
              </a:rPr>
              <a:t>direct involvement of representatives from impacted communities</a:t>
            </a:r>
            <a:r>
              <a:rPr lang="en" sz="1400">
                <a:solidFill>
                  <a:srgbClr val="083C5D"/>
                </a:solidFill>
                <a:latin typeface="Montserrat"/>
                <a:ea typeface="Montserrat"/>
                <a:cs typeface="Montserrat"/>
                <a:sym typeface="Montserrat"/>
              </a:rPr>
              <a:t>.</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Oversight Committee </a:t>
            </a:r>
            <a:r>
              <a:rPr b="1" lang="en" sz="2400">
                <a:solidFill>
                  <a:srgbClr val="D98310"/>
                </a:solidFill>
                <a:latin typeface="Montserrat"/>
                <a:ea typeface="Montserrat"/>
                <a:cs typeface="Montserrat"/>
                <a:sym typeface="Montserrat"/>
              </a:rPr>
              <a:t> </a:t>
            </a:r>
            <a:endParaRPr b="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46" name="Google Shape;146;p28"/>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
                <a:solidFill>
                  <a:srgbClr val="083C5D"/>
                </a:solidFill>
                <a:latin typeface="Montserrat"/>
                <a:ea typeface="Montserrat"/>
                <a:cs typeface="Montserrat"/>
                <a:sym typeface="Montserrat"/>
              </a:rPr>
              <a:t>Oversees all of the different committees, including how they intersect and coordinate, and </a:t>
            </a:r>
            <a:r>
              <a:rPr b="1" i="1" lang="en">
                <a:solidFill>
                  <a:srgbClr val="083C5D"/>
                </a:solidFill>
                <a:latin typeface="Montserrat"/>
                <a:ea typeface="Montserrat"/>
                <a:cs typeface="Montserrat"/>
                <a:sym typeface="Montserrat"/>
              </a:rPr>
              <a:t>holds them accountable to their own clearly stated goals.</a:t>
            </a:r>
            <a:endParaRPr b="1" i="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i="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rPr b="1" lang="en">
                <a:solidFill>
                  <a:srgbClr val="083C5D"/>
                </a:solidFill>
                <a:latin typeface="Montserrat"/>
                <a:ea typeface="Montserrat"/>
                <a:cs typeface="Montserrat"/>
                <a:sym typeface="Montserrat"/>
              </a:rPr>
              <a:t>Makeup: </a:t>
            </a:r>
            <a:endParaRPr b="1">
              <a:solidFill>
                <a:srgbClr val="083C5D"/>
              </a:solidFill>
              <a:latin typeface="Montserrat"/>
              <a:ea typeface="Montserrat"/>
              <a:cs typeface="Montserrat"/>
              <a:sym typeface="Montserrat"/>
            </a:endParaRPr>
          </a:p>
          <a:p>
            <a:pPr indent="-342900" lvl="0" marL="457200" rtl="0" algn="l">
              <a:lnSpc>
                <a:spcPct val="100000"/>
              </a:lnSpc>
              <a:spcBef>
                <a:spcPts val="1200"/>
              </a:spcBef>
              <a:spcAft>
                <a:spcPts val="0"/>
              </a:spcAft>
              <a:buClr>
                <a:srgbClr val="083C5D"/>
              </a:buClr>
              <a:buSzPts val="1800"/>
              <a:buFont typeface="Montserrat"/>
              <a:buChar char="●"/>
            </a:pPr>
            <a:r>
              <a:rPr lang="en">
                <a:solidFill>
                  <a:srgbClr val="083C5D"/>
                </a:solidFill>
                <a:latin typeface="Montserrat"/>
                <a:ea typeface="Montserrat"/>
                <a:cs typeface="Montserrat"/>
                <a:sym typeface="Montserrat"/>
              </a:rPr>
              <a:t>Determined by stakeholders</a:t>
            </a:r>
            <a:endParaRPr>
              <a:solidFill>
                <a:srgbClr val="083C5D"/>
              </a:solidFill>
              <a:latin typeface="Montserrat"/>
              <a:ea typeface="Montserrat"/>
              <a:cs typeface="Montserrat"/>
              <a:sym typeface="Montserrat"/>
            </a:endParaRPr>
          </a:p>
          <a:p>
            <a:pPr indent="-342900" lvl="0" marL="457200" rtl="0" algn="l">
              <a:lnSpc>
                <a:spcPct val="100000"/>
              </a:lnSpc>
              <a:spcBef>
                <a:spcPts val="0"/>
              </a:spcBef>
              <a:spcAft>
                <a:spcPts val="0"/>
              </a:spcAft>
              <a:buClr>
                <a:srgbClr val="083C5D"/>
              </a:buClr>
              <a:buSzPts val="1800"/>
              <a:buFont typeface="Montserrat"/>
              <a:buChar char="●"/>
            </a:pPr>
            <a:r>
              <a:rPr b="1" lang="en">
                <a:solidFill>
                  <a:srgbClr val="083C5D"/>
                </a:solidFill>
                <a:latin typeface="Montserrat"/>
                <a:ea typeface="Montserrat"/>
                <a:cs typeface="Montserrat"/>
                <a:sym typeface="Montserrat"/>
              </a:rPr>
              <a:t>Must not include any individual or organization receiving funding or other benefit</a:t>
            </a:r>
            <a:r>
              <a:rPr lang="en">
                <a:solidFill>
                  <a:srgbClr val="083C5D"/>
                </a:solidFill>
                <a:latin typeface="Montserrat"/>
                <a:ea typeface="Montserrat"/>
                <a:cs typeface="Montserrat"/>
                <a:sym typeface="Montserrat"/>
              </a:rPr>
              <a:t>, real or perceived, from </a:t>
            </a:r>
            <a:r>
              <a:rPr lang="en">
                <a:solidFill>
                  <a:srgbClr val="008037"/>
                </a:solidFill>
                <a:latin typeface="Montserrat"/>
                <a:ea typeface="Montserrat"/>
                <a:cs typeface="Montserrat"/>
                <a:sym typeface="Montserrat"/>
              </a:rPr>
              <a:t>JOHS</a:t>
            </a:r>
            <a:r>
              <a:rPr lang="en">
                <a:solidFill>
                  <a:srgbClr val="083C5D"/>
                </a:solidFill>
                <a:latin typeface="Montserrat"/>
                <a:ea typeface="Montserrat"/>
                <a:cs typeface="Montserrat"/>
                <a:sym typeface="Montserrat"/>
              </a:rPr>
              <a:t> or other</a:t>
            </a:r>
            <a:r>
              <a:rPr lang="en">
                <a:solidFill>
                  <a:srgbClr val="008037"/>
                </a:solidFill>
                <a:latin typeface="Montserrat"/>
                <a:ea typeface="Montserrat"/>
                <a:cs typeface="Montserrat"/>
                <a:sym typeface="Montserrat"/>
              </a:rPr>
              <a:t> local government</a:t>
            </a:r>
            <a:r>
              <a:rPr lang="en">
                <a:solidFill>
                  <a:srgbClr val="083C5D"/>
                </a:solidFill>
                <a:latin typeface="Montserrat"/>
                <a:ea typeface="Montserrat"/>
                <a:cs typeface="Montserrat"/>
                <a:sym typeface="Montserrat"/>
              </a:rPr>
              <a:t> entities administering funds from the SHS measure, COVID relief funding, or other source connected to AHFE’s work.</a:t>
            </a:r>
            <a:endParaRPr>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Community Budget Advisory Committee (CBAC)</a:t>
            </a:r>
            <a:endParaRPr b="1" i="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52" name="Google Shape;152;p29"/>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2100">
                <a:solidFill>
                  <a:srgbClr val="D98310"/>
                </a:solidFill>
              </a:rPr>
              <a:t>CBACs</a:t>
            </a:r>
            <a:r>
              <a:rPr lang="en" sz="2100">
                <a:solidFill>
                  <a:srgbClr val="083C5D"/>
                </a:solidFill>
              </a:rPr>
              <a:t> are groups of community members that review and make recommendations on each Multnomah County department’s budget and operations.</a:t>
            </a:r>
            <a:r>
              <a:rPr b="1" lang="en" sz="2100">
                <a:solidFill>
                  <a:srgbClr val="083C5D"/>
                </a:solidFill>
              </a:rPr>
              <a:t> </a:t>
            </a:r>
            <a:r>
              <a:rPr lang="en" sz="2100">
                <a:solidFill>
                  <a:srgbClr val="083C5D"/>
                </a:solidFill>
              </a:rPr>
              <a:t>They are selected and convened through Multnomah County’s Budget Office.</a:t>
            </a:r>
            <a:endParaRPr sz="2100">
              <a:solidFill>
                <a:srgbClr val="083C5D"/>
              </a:solidFill>
            </a:endParaRPr>
          </a:p>
          <a:p>
            <a:pPr indent="0" lvl="0" marL="0" rtl="0" algn="l">
              <a:lnSpc>
                <a:spcPct val="100000"/>
              </a:lnSpc>
              <a:spcBef>
                <a:spcPts val="1200"/>
              </a:spcBef>
              <a:spcAft>
                <a:spcPts val="0"/>
              </a:spcAft>
              <a:buNone/>
            </a:pPr>
            <a:r>
              <a:t/>
            </a:r>
            <a:endParaRPr b="1" sz="2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D98310"/>
                </a:solidFill>
              </a:rPr>
              <a:t>Data and Research Advisory Board</a:t>
            </a:r>
            <a:endParaRPr b="1" i="1">
              <a:solidFill>
                <a:srgbClr val="D98310"/>
              </a:solidFill>
            </a:endParaRPr>
          </a:p>
        </p:txBody>
      </p:sp>
      <p:sp>
        <p:nvSpPr>
          <p:cNvPr id="158" name="Google Shape;158;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b="1" i="1" lang="en" sz="1600">
                <a:solidFill>
                  <a:srgbClr val="083C5D"/>
                </a:solidFill>
              </a:rPr>
              <a:t>Will oversee, hold accountable and make recommendations regarding </a:t>
            </a:r>
            <a:r>
              <a:rPr b="1" i="1" lang="en" sz="1600">
                <a:solidFill>
                  <a:srgbClr val="008037"/>
                </a:solidFill>
              </a:rPr>
              <a:t>JOHS</a:t>
            </a:r>
            <a:r>
              <a:rPr b="1" i="1" lang="en" sz="1600">
                <a:solidFill>
                  <a:srgbClr val="083C5D"/>
                </a:solidFill>
              </a:rPr>
              <a:t> data strategy and implementation. </a:t>
            </a:r>
            <a:r>
              <a:rPr lang="en" sz="1600">
                <a:solidFill>
                  <a:srgbClr val="083C5D"/>
                </a:solidFill>
              </a:rPr>
              <a:t>This committee should inform </a:t>
            </a:r>
            <a:r>
              <a:rPr lang="en" sz="1600">
                <a:solidFill>
                  <a:srgbClr val="328CC1"/>
                </a:solidFill>
              </a:rPr>
              <a:t>Executive Committee (EXC)</a:t>
            </a:r>
            <a:r>
              <a:rPr lang="en" sz="1600">
                <a:solidFill>
                  <a:srgbClr val="083C5D"/>
                </a:solidFill>
              </a:rPr>
              <a:t>, </a:t>
            </a:r>
            <a:r>
              <a:rPr lang="en" sz="1600">
                <a:solidFill>
                  <a:srgbClr val="328CC1"/>
                </a:solidFill>
              </a:rPr>
              <a:t>Coordinating Board (CB)</a:t>
            </a:r>
            <a:r>
              <a:rPr lang="en" sz="1600">
                <a:solidFill>
                  <a:srgbClr val="083C5D"/>
                </a:solidFill>
              </a:rPr>
              <a:t>, </a:t>
            </a:r>
            <a:r>
              <a:rPr lang="en" sz="1600">
                <a:solidFill>
                  <a:srgbClr val="D98310"/>
                </a:solidFill>
              </a:rPr>
              <a:t>Equity Committee (EQC)</a:t>
            </a:r>
            <a:r>
              <a:rPr lang="en" sz="1600">
                <a:solidFill>
                  <a:srgbClr val="083C5D"/>
                </a:solidFill>
              </a:rPr>
              <a:t> and </a:t>
            </a:r>
            <a:r>
              <a:rPr lang="en" sz="1600">
                <a:solidFill>
                  <a:srgbClr val="008037"/>
                </a:solidFill>
              </a:rPr>
              <a:t>JOHS</a:t>
            </a:r>
            <a:r>
              <a:rPr lang="en" sz="1600">
                <a:solidFill>
                  <a:srgbClr val="083C5D"/>
                </a:solidFill>
              </a:rPr>
              <a:t> decisions around data collection, management, and transparency, including use of an</a:t>
            </a:r>
            <a:r>
              <a:rPr b="1" i="1" lang="en" sz="1600">
                <a:solidFill>
                  <a:srgbClr val="083C5D"/>
                </a:solidFill>
              </a:rPr>
              <a:t> anti-racist approach to inform all work involving research and data</a:t>
            </a:r>
            <a:r>
              <a:rPr lang="en" sz="1600">
                <a:solidFill>
                  <a:srgbClr val="083C5D"/>
                </a:solidFill>
              </a:rPr>
              <a:t>, and advising on survey instruments and a public-facing dashboard. Also, can investigate and inform the </a:t>
            </a:r>
            <a:r>
              <a:rPr lang="en" sz="1600">
                <a:solidFill>
                  <a:srgbClr val="328CC1"/>
                </a:solidFill>
              </a:rPr>
              <a:t>CB</a:t>
            </a:r>
            <a:r>
              <a:rPr lang="en" sz="1600">
                <a:solidFill>
                  <a:srgbClr val="083C5D"/>
                </a:solidFill>
              </a:rPr>
              <a:t>, the </a:t>
            </a:r>
            <a:r>
              <a:rPr lang="en" sz="1600">
                <a:solidFill>
                  <a:srgbClr val="328CC1"/>
                </a:solidFill>
              </a:rPr>
              <a:t>EXC</a:t>
            </a:r>
            <a:r>
              <a:rPr lang="en" sz="1600">
                <a:solidFill>
                  <a:srgbClr val="083C5D"/>
                </a:solidFill>
              </a:rPr>
              <a:t>, and other members of the AHFE on best practices and strategies that have been successful in other regions.</a:t>
            </a:r>
            <a:endParaRPr sz="1600">
              <a:solidFill>
                <a:srgbClr val="083C5D"/>
              </a:solidFill>
            </a:endParaRPr>
          </a:p>
          <a:p>
            <a:pPr indent="0" lvl="0" marL="0" rtl="0" algn="l">
              <a:lnSpc>
                <a:spcPct val="100000"/>
              </a:lnSpc>
              <a:spcBef>
                <a:spcPts val="1200"/>
              </a:spcBef>
              <a:spcAft>
                <a:spcPts val="0"/>
              </a:spcAft>
              <a:buNone/>
            </a:pPr>
            <a:r>
              <a:rPr lang="en" sz="1600">
                <a:solidFill>
                  <a:srgbClr val="083C5D"/>
                </a:solidFill>
              </a:rPr>
              <a:t>Makeup:</a:t>
            </a:r>
            <a:endParaRPr sz="1600">
              <a:solidFill>
                <a:srgbClr val="083C5D"/>
              </a:solidFill>
            </a:endParaRPr>
          </a:p>
          <a:p>
            <a:pPr indent="-330200" lvl="0" marL="457200" rtl="0" algn="l">
              <a:lnSpc>
                <a:spcPct val="100000"/>
              </a:lnSpc>
              <a:spcBef>
                <a:spcPts val="1200"/>
              </a:spcBef>
              <a:spcAft>
                <a:spcPts val="0"/>
              </a:spcAft>
              <a:buClr>
                <a:srgbClr val="083C5D"/>
              </a:buClr>
              <a:buSzPts val="1600"/>
              <a:buChar char="●"/>
            </a:pPr>
            <a:r>
              <a:rPr lang="en" sz="1600">
                <a:solidFill>
                  <a:srgbClr val="083C5D"/>
                </a:solidFill>
              </a:rPr>
              <a:t>Data specialists and enthusiasts from an array of settings, including academic institutions, community-based organizations, philanthropic organizations, businesses, and the community at large</a:t>
            </a:r>
            <a:endParaRPr sz="1600">
              <a:solidFill>
                <a:srgbClr val="083C5D"/>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164150"/>
            <a:ext cx="8520600" cy="50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Conclusion</a:t>
            </a:r>
            <a:endParaRPr b="1" i="1">
              <a:solidFill>
                <a:srgbClr val="083C5D"/>
              </a:solidFill>
            </a:endParaRPr>
          </a:p>
        </p:txBody>
      </p:sp>
      <p:sp>
        <p:nvSpPr>
          <p:cNvPr id="164" name="Google Shape;164;p31"/>
          <p:cNvSpPr txBox="1"/>
          <p:nvPr>
            <p:ph idx="1" type="body"/>
          </p:nvPr>
        </p:nvSpPr>
        <p:spPr>
          <a:xfrm>
            <a:off x="311700" y="711325"/>
            <a:ext cx="8520600" cy="41694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1000"/>
              </a:spcBef>
              <a:spcAft>
                <a:spcPts val="0"/>
              </a:spcAft>
              <a:buClr>
                <a:srgbClr val="083C5D"/>
              </a:buClr>
              <a:buSzPts val="1700"/>
              <a:buChar char="●"/>
            </a:pPr>
            <a:r>
              <a:rPr lang="en" sz="1700">
                <a:solidFill>
                  <a:srgbClr val="083C5D"/>
                </a:solidFill>
              </a:rPr>
              <a:t>We are facing a worsening crisis relating to unsheltered homelessness in our County.</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In order to make reasoned and responsible decisions regarding hundreds of millions of dollars of spending on homeless policy, local government needs to be informed by an equitable, effective, representative, accountable advisory body. </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The current structure is ineffective, and decisions are being made right now about changes to the structure.</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I have proposed a model that I believe accounts for deficiencies in the current structure and the </a:t>
            </a:r>
            <a:r>
              <a:rPr lang="en" sz="1700">
                <a:solidFill>
                  <a:srgbClr val="083C5D"/>
                </a:solidFill>
              </a:rPr>
              <a:t>model</a:t>
            </a:r>
            <a:r>
              <a:rPr lang="en" sz="1700">
                <a:solidFill>
                  <a:srgbClr val="083C5D"/>
                </a:solidFill>
              </a:rPr>
              <a:t> proposed by the Joint Office of Homeless Services. It is a living model that has been and will continue to be adjusted based on feedback from the community.</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Your input is essential! See next slide for ways to engage in the process!</a:t>
            </a:r>
            <a:endParaRPr sz="1700">
              <a:solidFill>
                <a:srgbClr val="083C5D"/>
              </a:solidFill>
            </a:endParaRPr>
          </a:p>
          <a:p>
            <a:pPr indent="0" lvl="0" marL="0" rtl="0" algn="l">
              <a:lnSpc>
                <a:spcPct val="100000"/>
              </a:lnSpc>
              <a:spcBef>
                <a:spcPts val="1500"/>
              </a:spcBef>
              <a:spcAft>
                <a:spcPts val="0"/>
              </a:spcAft>
              <a:buNone/>
            </a:pPr>
            <a:r>
              <a:t/>
            </a:r>
            <a:endParaRPr sz="1200">
              <a:solidFill>
                <a:schemeClr val="accent5"/>
              </a:solidFill>
            </a:endParaRPr>
          </a:p>
          <a:p>
            <a:pPr indent="0" lvl="0" marL="0" rtl="0" algn="l">
              <a:spcBef>
                <a:spcPts val="1000"/>
              </a:spcBef>
              <a:spcAft>
                <a:spcPts val="0"/>
              </a:spcAft>
              <a:buNone/>
            </a:pPr>
            <a:r>
              <a:t/>
            </a:r>
            <a:endParaRPr sz="1200"/>
          </a:p>
          <a:p>
            <a:pPr indent="0" lvl="0" marL="0" rtl="0" algn="l">
              <a:spcBef>
                <a:spcPts val="1200"/>
              </a:spcBef>
              <a:spcAft>
                <a:spcPts val="0"/>
              </a:spcAft>
              <a:buNone/>
            </a:pPr>
            <a:r>
              <a:t/>
            </a:r>
            <a:endParaRPr sz="1200"/>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0555"/>
              <a:buFont typeface="Arial"/>
              <a:buNone/>
            </a:pPr>
            <a:r>
              <a:rPr b="1" i="1" lang="en" sz="3600">
                <a:solidFill>
                  <a:srgbClr val="083C5D"/>
                </a:solidFill>
                <a:latin typeface="Montserrat"/>
                <a:ea typeface="Montserrat"/>
                <a:cs typeface="Montserrat"/>
                <a:sym typeface="Montserrat"/>
              </a:rPr>
              <a:t>Introduction</a:t>
            </a:r>
            <a:r>
              <a:rPr b="1" lang="en" sz="3600">
                <a:solidFill>
                  <a:srgbClr val="083C5D"/>
                </a:solidFill>
                <a:latin typeface="Montserrat"/>
                <a:ea typeface="Montserrat"/>
                <a:cs typeface="Montserrat"/>
                <a:sym typeface="Montserrat"/>
              </a:rPr>
              <a:t> </a:t>
            </a:r>
            <a:endParaRPr b="1" sz="36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0"/>
              </a:spcBef>
              <a:spcAft>
                <a:spcPts val="0"/>
              </a:spcAft>
              <a:buClr>
                <a:srgbClr val="083C5D"/>
              </a:buClr>
              <a:buSzPts val="1700"/>
              <a:buChar char="●"/>
            </a:pPr>
            <a:r>
              <a:rPr lang="en" sz="1700">
                <a:solidFill>
                  <a:srgbClr val="083C5D"/>
                </a:solidFill>
              </a:rPr>
              <a:t>The principle guiding the City of Portland and Multnomah County’s work on homelessness is that </a:t>
            </a:r>
            <a:r>
              <a:rPr b="1" i="1" lang="en" sz="1700">
                <a:solidFill>
                  <a:srgbClr val="083C5D"/>
                </a:solidFill>
              </a:rPr>
              <a:t>everyone needs a safe place to call home</a:t>
            </a:r>
            <a:r>
              <a:rPr lang="en" sz="1700">
                <a:solidFill>
                  <a:srgbClr val="083C5D"/>
                </a:solidFill>
              </a:rPr>
              <a:t>. </a:t>
            </a:r>
            <a:endParaRPr sz="1700">
              <a:solidFill>
                <a:srgbClr val="083C5D"/>
              </a:solidFill>
            </a:endParaRPr>
          </a:p>
          <a:p>
            <a:pPr indent="0" lvl="0" marL="914400" rtl="0" algn="l">
              <a:lnSpc>
                <a:spcPct val="100000"/>
              </a:lnSpc>
              <a:spcBef>
                <a:spcPts val="0"/>
              </a:spcBef>
              <a:spcAft>
                <a:spcPts val="0"/>
              </a:spcAft>
              <a:buNone/>
            </a:pPr>
            <a:r>
              <a:t/>
            </a:r>
            <a:endParaRPr sz="1700">
              <a:solidFill>
                <a:srgbClr val="083C5D"/>
              </a:solidFill>
            </a:endParaRPr>
          </a:p>
          <a:p>
            <a:pPr indent="-336550" lvl="0" marL="457200" rtl="0" algn="l">
              <a:lnSpc>
                <a:spcPct val="100000"/>
              </a:lnSpc>
              <a:spcBef>
                <a:spcPts val="0"/>
              </a:spcBef>
              <a:spcAft>
                <a:spcPts val="0"/>
              </a:spcAft>
              <a:buClr>
                <a:srgbClr val="083C5D"/>
              </a:buClr>
              <a:buSzPts val="1700"/>
              <a:buChar char="●"/>
            </a:pPr>
            <a:r>
              <a:rPr lang="en" sz="1700">
                <a:solidFill>
                  <a:srgbClr val="083C5D"/>
                </a:solidFill>
              </a:rPr>
              <a:t>However, despite the work and resources invested in combating homelessness, and the improvements experienced by many people, </a:t>
            </a:r>
            <a:r>
              <a:rPr b="1" i="1" lang="en" sz="1700">
                <a:solidFill>
                  <a:srgbClr val="083C5D"/>
                </a:solidFill>
              </a:rPr>
              <a:t>the situation for people living unsheltered has worsened.</a:t>
            </a:r>
            <a:r>
              <a:rPr lang="en" sz="1700">
                <a:solidFill>
                  <a:srgbClr val="083C5D"/>
                </a:solidFill>
              </a:rPr>
              <a:t> Many people are not healthy, they are not safe, they are not effectively sheltered from the elements or violence or vermin, they are living in squalor, and they are dying in ever-increasing numbers. </a:t>
            </a:r>
            <a:endParaRPr sz="1700">
              <a:solidFill>
                <a:srgbClr val="083C5D"/>
              </a:solidFill>
            </a:endParaRPr>
          </a:p>
          <a:p>
            <a:pPr indent="0" lvl="0" marL="914400" rtl="0" algn="l">
              <a:lnSpc>
                <a:spcPct val="100000"/>
              </a:lnSpc>
              <a:spcBef>
                <a:spcPts val="0"/>
              </a:spcBef>
              <a:spcAft>
                <a:spcPts val="0"/>
              </a:spcAft>
              <a:buNone/>
            </a:pPr>
            <a:r>
              <a:t/>
            </a:r>
            <a:endParaRPr sz="1700">
              <a:solidFill>
                <a:srgbClr val="083C5D"/>
              </a:solidFill>
            </a:endParaRPr>
          </a:p>
          <a:p>
            <a:pPr indent="-336550" lvl="0" marL="457200" rtl="0" algn="l">
              <a:lnSpc>
                <a:spcPct val="100000"/>
              </a:lnSpc>
              <a:spcBef>
                <a:spcPts val="0"/>
              </a:spcBef>
              <a:spcAft>
                <a:spcPts val="0"/>
              </a:spcAft>
              <a:buClr>
                <a:srgbClr val="083C5D"/>
              </a:buClr>
              <a:buSzPts val="1700"/>
              <a:buChar char="●"/>
            </a:pPr>
            <a:r>
              <a:rPr b="1" i="1" lang="en" sz="1700">
                <a:solidFill>
                  <a:srgbClr val="083C5D"/>
                </a:solidFill>
              </a:rPr>
              <a:t>We need a different approach</a:t>
            </a:r>
            <a:r>
              <a:rPr lang="en" sz="1700">
                <a:solidFill>
                  <a:srgbClr val="083C5D"/>
                </a:solidFill>
              </a:rPr>
              <a:t>, and in order to have a different approach, we need a different structure guiding local government’s policy and budgeting decisions.</a:t>
            </a:r>
            <a:endParaRPr sz="1700">
              <a:solidFill>
                <a:srgbClr val="083C5D"/>
              </a:solidFill>
              <a:latin typeface="Montserrat"/>
              <a:ea typeface="Montserrat"/>
              <a:cs typeface="Montserrat"/>
              <a:sym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Ways to provide feedback and be engaged</a:t>
            </a:r>
            <a:endParaRPr b="1" i="1">
              <a:solidFill>
                <a:srgbClr val="083C5D"/>
              </a:solidFill>
            </a:endParaRPr>
          </a:p>
        </p:txBody>
      </p:sp>
      <p:sp>
        <p:nvSpPr>
          <p:cNvPr id="170" name="Google Shape;170;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36550" lvl="0" marL="457200" rtl="0" algn="l">
              <a:lnSpc>
                <a:spcPct val="100000"/>
              </a:lnSpc>
              <a:spcBef>
                <a:spcPts val="0"/>
              </a:spcBef>
              <a:spcAft>
                <a:spcPts val="0"/>
              </a:spcAft>
              <a:buClr>
                <a:srgbClr val="083C5D"/>
              </a:buClr>
              <a:buSzPts val="1700"/>
              <a:buChar char="●"/>
            </a:pPr>
            <a:r>
              <a:rPr b="1" i="1" lang="en" sz="1700">
                <a:solidFill>
                  <a:srgbClr val="083C5D"/>
                </a:solidFill>
              </a:rPr>
              <a:t>Email me </a:t>
            </a:r>
            <a:r>
              <a:rPr i="1" lang="en" sz="1700">
                <a:solidFill>
                  <a:srgbClr val="083C5D"/>
                </a:solidFill>
              </a:rPr>
              <a:t>at </a:t>
            </a:r>
            <a:r>
              <a:rPr i="1" lang="en" sz="1700" u="sng">
                <a:solidFill>
                  <a:srgbClr val="083C5D"/>
                </a:solidFill>
                <a:hlinkClick r:id="rId3">
                  <a:extLst>
                    <a:ext uri="{A12FA001-AC4F-418D-AE19-62706E023703}">
                      <ahyp:hlinkClr val="tx"/>
                    </a:ext>
                  </a:extLst>
                </a:hlinkClick>
              </a:rPr>
              <a:t>District1@MultCo.us</a:t>
            </a:r>
            <a:r>
              <a:rPr i="1" lang="en" sz="1700">
                <a:solidFill>
                  <a:srgbClr val="083C5D"/>
                </a:solidFill>
              </a:rPr>
              <a:t> or </a:t>
            </a:r>
            <a:r>
              <a:rPr b="1" i="1" lang="en" sz="1700">
                <a:solidFill>
                  <a:srgbClr val="083C5D"/>
                </a:solidFill>
              </a:rPr>
              <a:t>call me</a:t>
            </a:r>
            <a:r>
              <a:rPr i="1" lang="en" sz="1700">
                <a:solidFill>
                  <a:srgbClr val="083C5D"/>
                </a:solidFill>
              </a:rPr>
              <a:t> at (503) 988-5220</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i="1" lang="en" sz="1700">
                <a:solidFill>
                  <a:srgbClr val="083C5D"/>
                </a:solidFill>
              </a:rPr>
              <a:t>Fill out an easy, straightforward </a:t>
            </a:r>
            <a:r>
              <a:rPr b="1" i="1" lang="en" sz="1700" u="sng">
                <a:solidFill>
                  <a:schemeClr val="hlink"/>
                </a:solidFill>
                <a:hlinkClick r:id="rId4"/>
              </a:rPr>
              <a:t>online survey</a:t>
            </a:r>
            <a:r>
              <a:rPr i="1" lang="en" sz="1700">
                <a:solidFill>
                  <a:srgbClr val="083C5D"/>
                </a:solidFill>
              </a:rPr>
              <a:t> (no identifying information required)</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i="1" lang="en" sz="1700">
                <a:solidFill>
                  <a:srgbClr val="083C5D"/>
                </a:solidFill>
              </a:rPr>
              <a:t>Contact your </a:t>
            </a:r>
            <a:r>
              <a:rPr i="1" lang="en" sz="1700" u="sng">
                <a:solidFill>
                  <a:schemeClr val="hlink"/>
                </a:solidFill>
                <a:hlinkClick r:id="rId5"/>
              </a:rPr>
              <a:t>Multnomah County Commissioners</a:t>
            </a:r>
            <a:r>
              <a:rPr i="1" lang="en" sz="1700">
                <a:solidFill>
                  <a:srgbClr val="083C5D"/>
                </a:solidFill>
              </a:rPr>
              <a:t>, </a:t>
            </a:r>
            <a:r>
              <a:rPr i="1" lang="en" sz="1700" u="sng">
                <a:solidFill>
                  <a:schemeClr val="hlink"/>
                </a:solidFill>
                <a:hlinkClick r:id="rId6"/>
              </a:rPr>
              <a:t>Portland City Commissioners</a:t>
            </a:r>
            <a:r>
              <a:rPr i="1" lang="en" sz="1700">
                <a:solidFill>
                  <a:srgbClr val="083C5D"/>
                </a:solidFill>
              </a:rPr>
              <a:t>, the Executive Director of the </a:t>
            </a:r>
            <a:r>
              <a:rPr i="1" lang="en" sz="1700" u="sng">
                <a:solidFill>
                  <a:schemeClr val="hlink"/>
                </a:solidFill>
                <a:hlinkClick r:id="rId7"/>
              </a:rPr>
              <a:t>Joint Office of Homeless Services</a:t>
            </a:r>
            <a:r>
              <a:rPr i="1" lang="en" sz="1700">
                <a:solidFill>
                  <a:srgbClr val="083C5D"/>
                </a:solidFill>
              </a:rPr>
              <a:t>, members of the </a:t>
            </a:r>
            <a:r>
              <a:rPr i="1" lang="en" sz="1700" u="sng">
                <a:solidFill>
                  <a:schemeClr val="hlink"/>
                </a:solidFill>
                <a:hlinkClick r:id="rId8"/>
              </a:rPr>
              <a:t>Executive Committee</a:t>
            </a:r>
            <a:r>
              <a:rPr i="1" lang="en" sz="1700">
                <a:solidFill>
                  <a:srgbClr val="083C5D"/>
                </a:solidFill>
              </a:rPr>
              <a:t> and </a:t>
            </a:r>
            <a:r>
              <a:rPr i="1" lang="en" sz="1700" u="sng">
                <a:solidFill>
                  <a:schemeClr val="hlink"/>
                </a:solidFill>
                <a:hlinkClick r:id="rId9"/>
              </a:rPr>
              <a:t>Coordinating Boards</a:t>
            </a:r>
            <a:r>
              <a:rPr i="1" lang="en" sz="1700">
                <a:solidFill>
                  <a:srgbClr val="083C5D"/>
                </a:solidFill>
              </a:rPr>
              <a:t> of A Home or Everyone, and your local </a:t>
            </a:r>
            <a:r>
              <a:rPr i="1" lang="en" sz="1700" u="sng">
                <a:solidFill>
                  <a:schemeClr val="hlink"/>
                </a:solidFill>
                <a:hlinkClick r:id="rId10"/>
              </a:rPr>
              <a:t>state legislators</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b="1" i="1" lang="en" sz="1700">
                <a:solidFill>
                  <a:srgbClr val="083C5D"/>
                </a:solidFill>
              </a:rPr>
              <a:t>Provide testimony (written or oral)</a:t>
            </a:r>
            <a:r>
              <a:rPr i="1" lang="en" sz="1700">
                <a:solidFill>
                  <a:srgbClr val="083C5D"/>
                </a:solidFill>
              </a:rPr>
              <a:t> at </a:t>
            </a:r>
            <a:r>
              <a:rPr i="1" lang="en" sz="1700" u="sng">
                <a:solidFill>
                  <a:schemeClr val="hlink"/>
                </a:solidFill>
                <a:hlinkClick r:id="rId11"/>
              </a:rPr>
              <a:t>Multnomah County Commission</a:t>
            </a:r>
            <a:r>
              <a:rPr i="1" lang="en" sz="1700">
                <a:solidFill>
                  <a:srgbClr val="083C5D"/>
                </a:solidFill>
              </a:rPr>
              <a:t> and/or </a:t>
            </a:r>
            <a:r>
              <a:rPr i="1" lang="en" sz="1700" u="sng">
                <a:solidFill>
                  <a:schemeClr val="hlink"/>
                </a:solidFill>
                <a:hlinkClick r:id="rId12"/>
              </a:rPr>
              <a:t>Portland City Council</a:t>
            </a:r>
            <a:r>
              <a:rPr i="1" lang="en" sz="1700">
                <a:solidFill>
                  <a:srgbClr val="083C5D"/>
                </a:solidFill>
              </a:rPr>
              <a:t> meetings.</a:t>
            </a:r>
            <a:endParaRPr i="1" sz="1700">
              <a:solidFill>
                <a:srgbClr val="083C5D"/>
              </a:solidFill>
            </a:endParaRPr>
          </a:p>
          <a:p>
            <a:pPr indent="0" lvl="0" marL="171450" rtl="0" algn="l">
              <a:spcBef>
                <a:spcPts val="1500"/>
              </a:spcBef>
              <a:spcAft>
                <a:spcPts val="1200"/>
              </a:spcAft>
              <a:buNone/>
            </a:pPr>
            <a:r>
              <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125725"/>
            <a:ext cx="8520600" cy="60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1900">
                <a:solidFill>
                  <a:srgbClr val="083C5D"/>
                </a:solidFill>
                <a:latin typeface="Montserrat"/>
                <a:ea typeface="Montserrat"/>
                <a:cs typeface="Montserrat"/>
                <a:sym typeface="Montserrat"/>
              </a:rPr>
              <a:t>Unsheltered homelessness is worsening and the need is urgent</a:t>
            </a:r>
            <a:r>
              <a:rPr b="1" i="1" lang="en" sz="2400">
                <a:solidFill>
                  <a:srgbClr val="083C5D"/>
                </a:solidFill>
                <a:latin typeface="Montserrat"/>
                <a:ea typeface="Montserrat"/>
                <a:cs typeface="Montserrat"/>
                <a:sym typeface="Montserrat"/>
              </a:rPr>
              <a:t> </a:t>
            </a:r>
            <a:endParaRPr b="1" i="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a:p>
        </p:txBody>
      </p:sp>
      <p:sp>
        <p:nvSpPr>
          <p:cNvPr id="68" name="Google Shape;68;p15"/>
          <p:cNvSpPr txBox="1"/>
          <p:nvPr>
            <p:ph idx="1" type="body"/>
          </p:nvPr>
        </p:nvSpPr>
        <p:spPr>
          <a:xfrm>
            <a:off x="262150" y="674375"/>
            <a:ext cx="8615100" cy="4331100"/>
          </a:xfrm>
          <a:prstGeom prst="rect">
            <a:avLst/>
          </a:prstGeom>
        </p:spPr>
        <p:txBody>
          <a:bodyPr anchorCtr="0" anchor="t" bIns="91425" lIns="91425" spcFirstLastPara="1" rIns="91425" wrap="square" tIns="91425">
            <a:noAutofit/>
          </a:bodyPr>
          <a:lstStyle/>
          <a:p>
            <a:pPr indent="-317500" lvl="2" marL="285750" rtl="0" algn="l">
              <a:lnSpc>
                <a:spcPct val="100000"/>
              </a:lnSpc>
              <a:spcBef>
                <a:spcPts val="1200"/>
              </a:spcBef>
              <a:spcAft>
                <a:spcPts val="0"/>
              </a:spcAft>
              <a:buClr>
                <a:srgbClr val="083C5D"/>
              </a:buClr>
              <a:buSzPts val="1400"/>
              <a:buChar char="■"/>
            </a:pPr>
            <a:r>
              <a:rPr lang="en">
                <a:solidFill>
                  <a:srgbClr val="083C5D"/>
                </a:solidFill>
              </a:rPr>
              <a:t>A Home For Everyone (AHFE) was created in 2014 to bring together nonprofits, people with lived experience of homelessness, philanthropic organizations, faith organization, the business community, the local housing authority, local government, and more, to develop a comprehensive strategy to address homelessness. </a:t>
            </a:r>
            <a:endParaRPr>
              <a:solidFill>
                <a:srgbClr val="083C5D"/>
              </a:solidFill>
            </a:endParaRPr>
          </a:p>
          <a:p>
            <a:pPr indent="-317500" lvl="2" marL="285750" rtl="0" algn="l">
              <a:lnSpc>
                <a:spcPct val="100000"/>
              </a:lnSpc>
              <a:spcBef>
                <a:spcPts val="1000"/>
              </a:spcBef>
              <a:spcAft>
                <a:spcPts val="0"/>
              </a:spcAft>
              <a:buClr>
                <a:srgbClr val="083C5D"/>
              </a:buClr>
              <a:buSzPts val="1400"/>
              <a:buChar char="■"/>
            </a:pPr>
            <a:r>
              <a:rPr lang="en">
                <a:solidFill>
                  <a:srgbClr val="083C5D"/>
                </a:solidFill>
              </a:rPr>
              <a:t>The Joint Office of Homeless Services (JOHS) was created to contract with local community-based organizations and translate AHFE recommendations into action.</a:t>
            </a:r>
            <a:endParaRPr>
              <a:solidFill>
                <a:srgbClr val="083C5D"/>
              </a:solidFill>
            </a:endParaRPr>
          </a:p>
          <a:p>
            <a:pPr indent="-317500" lvl="2" marL="285750" rtl="0" algn="l">
              <a:lnSpc>
                <a:spcPct val="100000"/>
              </a:lnSpc>
              <a:spcBef>
                <a:spcPts val="1200"/>
              </a:spcBef>
              <a:spcAft>
                <a:spcPts val="0"/>
              </a:spcAft>
              <a:buClr>
                <a:srgbClr val="083C5D"/>
              </a:buClr>
              <a:buSzPts val="1400"/>
              <a:buChar char="■"/>
            </a:pPr>
            <a:r>
              <a:rPr lang="en">
                <a:solidFill>
                  <a:srgbClr val="083C5D"/>
                </a:solidFill>
              </a:rPr>
              <a:t>Although significant progress has been made to increase the number of shelter beds, housing placements, and homeless prevention efforts, the situation for people living unsheltered has worsened:</a:t>
            </a:r>
            <a:endParaRPr>
              <a:solidFill>
                <a:srgbClr val="083C5D"/>
              </a:solidFill>
            </a:endParaRPr>
          </a:p>
          <a:p>
            <a:pPr indent="-304800" lvl="3" marL="914400" rtl="0" algn="l">
              <a:lnSpc>
                <a:spcPct val="100000"/>
              </a:lnSpc>
              <a:spcBef>
                <a:spcPts val="1500"/>
              </a:spcBef>
              <a:spcAft>
                <a:spcPts val="0"/>
              </a:spcAft>
              <a:buClr>
                <a:srgbClr val="083C5D"/>
              </a:buClr>
              <a:buSzPts val="1200"/>
              <a:buChar char="●"/>
            </a:pPr>
            <a:r>
              <a:rPr lang="en" sz="1200">
                <a:solidFill>
                  <a:srgbClr val="083C5D"/>
                </a:solidFill>
              </a:rPr>
              <a:t>The number of people living unsheltered outside has increased substantially;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Living conditions for thousands of people do not meet standards of basic human decency;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People living on the streets are older and have more serious mental health and addiction challenges than ever before;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We are seeing a devastating methamphetamine epidemic; and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We are facing the prospect of massive evictions in connection with the COVID pandemic. </a:t>
            </a:r>
            <a:endParaRPr sz="1200">
              <a:solidFill>
                <a:srgbClr val="083C5D"/>
              </a:solidFill>
            </a:endParaRPr>
          </a:p>
          <a:p>
            <a:pPr indent="0" lvl="0" marL="457200" rtl="0" algn="l">
              <a:lnSpc>
                <a:spcPct val="100000"/>
              </a:lnSpc>
              <a:spcBef>
                <a:spcPts val="1200"/>
              </a:spcBef>
              <a:spcAft>
                <a:spcPts val="1200"/>
              </a:spcAft>
              <a:buNone/>
            </a:pPr>
            <a:r>
              <a:t/>
            </a:r>
            <a:endParaRPr sz="1100">
              <a:solidFill>
                <a:srgbClr val="083C5D"/>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083C5D"/>
                </a:solidFill>
                <a:latin typeface="Montserrat"/>
                <a:ea typeface="Montserrat"/>
                <a:cs typeface="Montserrat"/>
                <a:sym typeface="Montserrat"/>
              </a:rPr>
              <a:t>Public trust and confidence has been eroded</a:t>
            </a:r>
            <a:endParaRPr i="1">
              <a:solidFill>
                <a:srgbClr val="083C5D"/>
              </a:solidFill>
            </a:endParaRPr>
          </a:p>
        </p:txBody>
      </p:sp>
      <p:sp>
        <p:nvSpPr>
          <p:cNvPr id="74" name="Google Shape;74;p16"/>
          <p:cNvSpPr txBox="1"/>
          <p:nvPr>
            <p:ph idx="1" type="body"/>
          </p:nvPr>
        </p:nvSpPr>
        <p:spPr>
          <a:xfrm>
            <a:off x="311700" y="1205825"/>
            <a:ext cx="8520600" cy="2928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rgbClr val="083C5D"/>
                </a:solidFill>
              </a:rPr>
              <a:t>People have lost trust in local </a:t>
            </a:r>
            <a:r>
              <a:rPr lang="en" sz="1600">
                <a:solidFill>
                  <a:srgbClr val="083C5D"/>
                </a:solidFill>
              </a:rPr>
              <a:t>government</a:t>
            </a:r>
            <a:r>
              <a:rPr lang="en" sz="1600">
                <a:solidFill>
                  <a:srgbClr val="083C5D"/>
                </a:solidFill>
              </a:rPr>
              <a:t> for a number of reasons:</a:t>
            </a:r>
            <a:endParaRPr sz="1600">
              <a:solidFill>
                <a:srgbClr val="083C5D"/>
              </a:solidFill>
            </a:endParaRPr>
          </a:p>
          <a:p>
            <a:pPr indent="0" lvl="0" marL="457200" rtl="0" algn="l">
              <a:lnSpc>
                <a:spcPct val="100000"/>
              </a:lnSpc>
              <a:spcBef>
                <a:spcPts val="0"/>
              </a:spcBef>
              <a:spcAft>
                <a:spcPts val="0"/>
              </a:spcAft>
              <a:buNone/>
            </a:pPr>
            <a:r>
              <a:t/>
            </a:r>
            <a:endParaRPr sz="11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largely do not understand the landscape of government and nonprofit entities engaged in addressing homelessness; </a:t>
            </a:r>
            <a:endParaRPr i="1" sz="1200">
              <a:solidFill>
                <a:srgbClr val="083C5D"/>
              </a:solidFill>
            </a:endParaRPr>
          </a:p>
          <a:p>
            <a:pPr indent="0" lvl="0" marL="457200" rtl="0" algn="l">
              <a:lnSpc>
                <a:spcPct val="100000"/>
              </a:lnSpc>
              <a:spcBef>
                <a:spcPts val="0"/>
              </a:spcBef>
              <a:spcAft>
                <a:spcPts val="0"/>
              </a:spcAft>
              <a:buNone/>
            </a:pPr>
            <a:r>
              <a:t/>
            </a:r>
            <a:endParaRPr i="1" sz="12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do not understand the strategies being used to address homelessness; </a:t>
            </a:r>
            <a:endParaRPr i="1" sz="1200">
              <a:solidFill>
                <a:srgbClr val="083C5D"/>
              </a:solidFill>
            </a:endParaRPr>
          </a:p>
          <a:p>
            <a:pPr indent="0" lvl="0" marL="457200" rtl="0" algn="l">
              <a:lnSpc>
                <a:spcPct val="100000"/>
              </a:lnSpc>
              <a:spcBef>
                <a:spcPts val="0"/>
              </a:spcBef>
              <a:spcAft>
                <a:spcPts val="0"/>
              </a:spcAft>
              <a:buNone/>
            </a:pPr>
            <a:r>
              <a:t/>
            </a:r>
            <a:endParaRPr i="1" sz="12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do not understand where hundreds of millions of taxpayer dollars are going when there appears to be a worsening homeless crisis on our streets; and</a:t>
            </a:r>
            <a:endParaRPr i="1" sz="1200">
              <a:solidFill>
                <a:srgbClr val="083C5D"/>
              </a:solidFill>
            </a:endParaRPr>
          </a:p>
          <a:p>
            <a:pPr indent="0" lvl="0" marL="457200" rtl="0" algn="l">
              <a:lnSpc>
                <a:spcPct val="100000"/>
              </a:lnSpc>
              <a:spcBef>
                <a:spcPts val="0"/>
              </a:spcBef>
              <a:spcAft>
                <a:spcPts val="0"/>
              </a:spcAft>
              <a:buNone/>
            </a:pPr>
            <a:r>
              <a:t/>
            </a:r>
            <a:endParaRPr i="1" sz="12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don’t know where to turn for answers, and even when they do reach out, often they do not receive a response. </a:t>
            </a:r>
            <a:endParaRPr i="1" sz="1200">
              <a:solidFill>
                <a:srgbClr val="083C5D"/>
              </a:solidFill>
            </a:endParaRPr>
          </a:p>
          <a:p>
            <a:pPr indent="0" lvl="0" marL="457200" rtl="0" algn="l">
              <a:lnSpc>
                <a:spcPct val="100000"/>
              </a:lnSpc>
              <a:spcBef>
                <a:spcPts val="0"/>
              </a:spcBef>
              <a:spcAft>
                <a:spcPts val="0"/>
              </a:spcAft>
              <a:buNone/>
            </a:pPr>
            <a:r>
              <a:t/>
            </a:r>
            <a:endParaRPr sz="1100">
              <a:solidFill>
                <a:srgbClr val="083C5D"/>
              </a:solidFill>
            </a:endParaRPr>
          </a:p>
          <a:p>
            <a:pPr indent="0" lvl="0" marL="0" rtl="0" algn="l">
              <a:lnSpc>
                <a:spcPct val="100000"/>
              </a:lnSpc>
              <a:spcBef>
                <a:spcPts val="0"/>
              </a:spcBef>
              <a:spcAft>
                <a:spcPts val="0"/>
              </a:spcAft>
              <a:buNone/>
            </a:pPr>
            <a:r>
              <a:rPr lang="en" sz="1600">
                <a:solidFill>
                  <a:srgbClr val="083C5D"/>
                </a:solidFill>
              </a:rPr>
              <a:t>All of this has resulted in a loss of public confidence in local government’s ability to build collaborative and effective solutions to end homelessness. </a:t>
            </a:r>
            <a:endParaRPr sz="1600">
              <a:solidFill>
                <a:srgbClr val="083C5D"/>
              </a:solidFill>
            </a:endParaRPr>
          </a:p>
          <a:p>
            <a:pPr indent="0" lvl="0" marL="0" rtl="0" algn="l">
              <a:lnSpc>
                <a:spcPct val="100000"/>
              </a:lnSpc>
              <a:spcBef>
                <a:spcPts val="0"/>
              </a:spcBef>
              <a:spcAft>
                <a:spcPts val="0"/>
              </a:spcAft>
              <a:buNone/>
            </a:pPr>
            <a:r>
              <a:t/>
            </a:r>
            <a:endParaRPr sz="1400">
              <a:solidFill>
                <a:schemeClr val="accent5"/>
              </a:solidFill>
            </a:endParaRPr>
          </a:p>
          <a:p>
            <a:pPr indent="0" lvl="0" marL="0" rtl="0" algn="ctr">
              <a:lnSpc>
                <a:spcPct val="100000"/>
              </a:lnSpc>
              <a:spcBef>
                <a:spcPts val="1200"/>
              </a:spcBef>
              <a:spcAft>
                <a:spcPts val="1200"/>
              </a:spcAft>
              <a:buNone/>
            </a:pPr>
            <a:r>
              <a:t/>
            </a:r>
            <a:endParaRPr b="1" sz="2400">
              <a:solidFill>
                <a:srgbClr val="0000FF"/>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8" name="Shape 78"/>
        <p:cNvGrpSpPr/>
        <p:nvPr/>
      </p:nvGrpSpPr>
      <p:grpSpPr>
        <a:xfrm>
          <a:off x="0" y="0"/>
          <a:ext cx="0" cy="0"/>
          <a:chOff x="0" y="0"/>
          <a:chExt cx="0" cy="0"/>
        </a:xfrm>
      </p:grpSpPr>
      <p:sp>
        <p:nvSpPr>
          <p:cNvPr id="79" name="Google Shape;79;p17"/>
          <p:cNvSpPr txBox="1"/>
          <p:nvPr>
            <p:ph type="title"/>
          </p:nvPr>
        </p:nvSpPr>
        <p:spPr>
          <a:xfrm>
            <a:off x="311700" y="262650"/>
            <a:ext cx="8520600" cy="75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000">
                <a:solidFill>
                  <a:srgbClr val="083C5D"/>
                </a:solidFill>
                <a:latin typeface="Montserrat"/>
                <a:ea typeface="Montserrat"/>
                <a:cs typeface="Montserrat"/>
                <a:sym typeface="Montserrat"/>
              </a:rPr>
              <a:t>We need a new model to inform homeless policy and inform budget decisions</a:t>
            </a:r>
            <a:endParaRPr i="1" sz="2400">
              <a:solidFill>
                <a:srgbClr val="083C5D"/>
              </a:solidFill>
            </a:endParaRPr>
          </a:p>
        </p:txBody>
      </p:sp>
      <p:sp>
        <p:nvSpPr>
          <p:cNvPr id="80" name="Google Shape;80;p17"/>
          <p:cNvSpPr txBox="1"/>
          <p:nvPr>
            <p:ph idx="1" type="body"/>
          </p:nvPr>
        </p:nvSpPr>
        <p:spPr>
          <a:xfrm>
            <a:off x="311700" y="1017725"/>
            <a:ext cx="8520600" cy="39996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60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A few </a:t>
            </a:r>
            <a:r>
              <a:rPr b="1" lang="en" sz="1400">
                <a:solidFill>
                  <a:srgbClr val="083C5D"/>
                </a:solidFill>
                <a:latin typeface="Montserrat"/>
                <a:ea typeface="Montserrat"/>
                <a:cs typeface="Montserrat"/>
                <a:sym typeface="Montserrat"/>
              </a:rPr>
              <a:t>key issues </a:t>
            </a:r>
            <a:r>
              <a:rPr lang="en" sz="1400">
                <a:solidFill>
                  <a:srgbClr val="083C5D"/>
                </a:solidFill>
                <a:latin typeface="Montserrat"/>
                <a:ea typeface="Montserrat"/>
                <a:cs typeface="Montserrat"/>
                <a:sym typeface="Montserrat"/>
              </a:rPr>
              <a:t>have risen to the surface as a common thread in all feedback I’ve seen and heard around AHFE. These include the needs for:</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Equity, inclusion and representation; </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Structured and effective communication and coordination; </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Accountability and oversight; and </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Accurate and reliable data collection, strategy and management. </a:t>
            </a:r>
            <a:endParaRPr b="1" sz="1400">
              <a:solidFill>
                <a:srgbClr val="083C5D"/>
              </a:solidFill>
              <a:latin typeface="Montserrat"/>
              <a:ea typeface="Montserrat"/>
              <a:cs typeface="Montserrat"/>
              <a:sym typeface="Montserrat"/>
            </a:endParaRPr>
          </a:p>
          <a:p>
            <a:pPr indent="0" lvl="0" marL="457200" rtl="0" algn="l">
              <a:lnSpc>
                <a:spcPct val="100000"/>
              </a:lnSpc>
              <a:spcBef>
                <a:spcPts val="600"/>
              </a:spcBef>
              <a:spcAft>
                <a:spcPts val="0"/>
              </a:spcAft>
              <a:buNone/>
            </a:pPr>
            <a:r>
              <a:t/>
            </a:r>
            <a:endParaRPr sz="1400">
              <a:solidFill>
                <a:srgbClr val="083C5D"/>
              </a:solidFill>
              <a:latin typeface="Montserrat"/>
              <a:ea typeface="Montserrat"/>
              <a:cs typeface="Montserrat"/>
              <a:sym typeface="Montserrat"/>
            </a:endParaRPr>
          </a:p>
          <a:p>
            <a:pPr indent="-317500" lvl="0" marL="457200" rtl="0" algn="l">
              <a:lnSpc>
                <a:spcPct val="100000"/>
              </a:lnSpc>
              <a:spcBef>
                <a:spcPts val="120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The</a:t>
            </a:r>
            <a:r>
              <a:rPr b="1" lang="en" sz="1400">
                <a:solidFill>
                  <a:srgbClr val="083C5D"/>
                </a:solidFill>
                <a:latin typeface="Montserrat"/>
                <a:ea typeface="Montserrat"/>
                <a:cs typeface="Montserrat"/>
                <a:sym typeface="Montserrat"/>
              </a:rPr>
              <a:t> </a:t>
            </a:r>
            <a:r>
              <a:rPr b="1" lang="en" sz="1400">
                <a:solidFill>
                  <a:srgbClr val="008037"/>
                </a:solidFill>
                <a:latin typeface="Montserrat"/>
                <a:ea typeface="Montserrat"/>
                <a:cs typeface="Montserrat"/>
                <a:sym typeface="Montserrat"/>
              </a:rPr>
              <a:t>Joint Office of Homeless Services (JOHS)</a:t>
            </a:r>
            <a:r>
              <a:rPr b="1" lang="en" sz="1400">
                <a:solidFill>
                  <a:srgbClr val="083C5D"/>
                </a:solidFill>
                <a:latin typeface="Montserrat"/>
                <a:ea typeface="Montserrat"/>
                <a:cs typeface="Montserrat"/>
                <a:sym typeface="Montserrat"/>
              </a:rPr>
              <a:t> has proposed changes to the structure and governance of AHFE</a:t>
            </a:r>
            <a:r>
              <a:rPr b="1" lang="en" sz="1400">
                <a:solidFill>
                  <a:srgbClr val="008037"/>
                </a:solidFill>
                <a:latin typeface="Montserrat"/>
                <a:ea typeface="Montserrat"/>
                <a:cs typeface="Montserrat"/>
                <a:sym typeface="Montserrat"/>
              </a:rPr>
              <a:t>.</a:t>
            </a:r>
            <a:r>
              <a:rPr lang="en" sz="1400">
                <a:solidFill>
                  <a:srgbClr val="083C5D"/>
                </a:solidFill>
                <a:latin typeface="Montserrat"/>
                <a:ea typeface="Montserrat"/>
                <a:cs typeface="Montserrat"/>
                <a:sym typeface="Montserrat"/>
              </a:rPr>
              <a:t>  I believe their model has some strengths, but also poses some issues.</a:t>
            </a:r>
            <a:endParaRPr sz="1400">
              <a:solidFill>
                <a:srgbClr val="083C5D"/>
              </a:solidFill>
              <a:latin typeface="Montserrat"/>
              <a:ea typeface="Montserrat"/>
              <a:cs typeface="Montserrat"/>
              <a:sym typeface="Montserrat"/>
            </a:endParaRPr>
          </a:p>
          <a:p>
            <a:pPr indent="0" lvl="0" marL="0" rtl="0" algn="ctr">
              <a:lnSpc>
                <a:spcPct val="100000"/>
              </a:lnSpc>
              <a:spcBef>
                <a:spcPts val="1200"/>
              </a:spcBef>
              <a:spcAft>
                <a:spcPts val="0"/>
              </a:spcAft>
              <a:buNone/>
            </a:pPr>
            <a:r>
              <a:rPr b="1" lang="en" sz="1400">
                <a:solidFill>
                  <a:srgbClr val="083C5D"/>
                </a:solidFill>
                <a:latin typeface="Montserrat"/>
                <a:ea typeface="Montserrat"/>
                <a:cs typeface="Montserrat"/>
                <a:sym typeface="Montserrat"/>
              </a:rPr>
              <a:t>***The process for restructuring AHFE needs to be meticulous and transparent, and the new and improved version of AHFE needs to directly address the deficiencies of the current system***</a:t>
            </a:r>
            <a:endParaRPr sz="13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300">
              <a:solidFill>
                <a:schemeClr val="accent5"/>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My proposed model for restructuring AHFE</a:t>
            </a:r>
            <a:endParaRPr b="1" i="1">
              <a:solidFill>
                <a:srgbClr val="083C5D"/>
              </a:solidFill>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I’ve created a proposal that (1) incorporates the identified key issues; (2) addresses the deficiencies of our current system; and (3) builds on the strengths of the proposed JOHS model while responding to potential deficits. It is informed by:</a:t>
            </a:r>
            <a:endParaRPr b="1" sz="1400">
              <a:solidFill>
                <a:srgbClr val="083C5D"/>
              </a:solidFill>
              <a:latin typeface="Montserrat"/>
              <a:ea typeface="Montserrat"/>
              <a:cs typeface="Montserrat"/>
              <a:sym typeface="Montserrat"/>
            </a:endParaRPr>
          </a:p>
          <a:p>
            <a:pPr indent="-317500" lvl="1" marL="914400" rtl="0" algn="l">
              <a:lnSpc>
                <a:spcPct val="100000"/>
              </a:lnSpc>
              <a:spcBef>
                <a:spcPts val="1000"/>
              </a:spcBef>
              <a:spcAft>
                <a:spcPts val="0"/>
              </a:spcAft>
              <a:buClr>
                <a:srgbClr val="083C5D"/>
              </a:buClr>
              <a:buSzPts val="1400"/>
              <a:buFont typeface="Montserrat"/>
              <a:buChar char="○"/>
            </a:pPr>
            <a:r>
              <a:rPr lang="en">
                <a:solidFill>
                  <a:srgbClr val="083C5D"/>
                </a:solidFill>
              </a:rPr>
              <a:t>Feedback from the current Coordinating Board and the Executive Committee of AHFE; </a:t>
            </a:r>
            <a:endParaRPr>
              <a:solidFill>
                <a:srgbClr val="083C5D"/>
              </a:solidFill>
            </a:endParaRPr>
          </a:p>
          <a:p>
            <a:pPr indent="-317500" lvl="1" marL="914400" rtl="0" algn="l">
              <a:lnSpc>
                <a:spcPct val="100000"/>
              </a:lnSpc>
              <a:spcBef>
                <a:spcPts val="1200"/>
              </a:spcBef>
              <a:spcAft>
                <a:spcPts val="0"/>
              </a:spcAft>
              <a:buClr>
                <a:srgbClr val="083C5D"/>
              </a:buClr>
              <a:buSzPts val="1400"/>
              <a:buFont typeface="Montserrat"/>
              <a:buChar char="○"/>
            </a:pPr>
            <a:r>
              <a:rPr lang="en">
                <a:solidFill>
                  <a:srgbClr val="083C5D"/>
                </a:solidFill>
              </a:rPr>
              <a:t>The community at large;</a:t>
            </a:r>
            <a:endParaRPr>
              <a:solidFill>
                <a:srgbClr val="083C5D"/>
              </a:solidFill>
            </a:endParaRPr>
          </a:p>
          <a:p>
            <a:pPr indent="-317500" lvl="1" marL="914400" rtl="0" algn="l">
              <a:lnSpc>
                <a:spcPct val="100000"/>
              </a:lnSpc>
              <a:spcBef>
                <a:spcPts val="1200"/>
              </a:spcBef>
              <a:spcAft>
                <a:spcPts val="0"/>
              </a:spcAft>
              <a:buClr>
                <a:srgbClr val="083C5D"/>
              </a:buClr>
              <a:buSzPts val="1400"/>
              <a:buFont typeface="Montserrat"/>
              <a:buChar char="○"/>
            </a:pPr>
            <a:r>
              <a:rPr lang="en">
                <a:solidFill>
                  <a:srgbClr val="083C5D"/>
                </a:solidFill>
              </a:rPr>
              <a:t>A number of grassroots organizations that do front line work with people experiencing houselessness; and </a:t>
            </a:r>
            <a:endParaRPr>
              <a:solidFill>
                <a:srgbClr val="083C5D"/>
              </a:solidFill>
            </a:endParaRPr>
          </a:p>
          <a:p>
            <a:pPr indent="-317500" lvl="1" marL="914400" rtl="0" algn="l">
              <a:lnSpc>
                <a:spcPct val="100000"/>
              </a:lnSpc>
              <a:spcBef>
                <a:spcPts val="1200"/>
              </a:spcBef>
              <a:spcAft>
                <a:spcPts val="0"/>
              </a:spcAft>
              <a:buClr>
                <a:srgbClr val="083C5D"/>
              </a:buClr>
              <a:buSzPts val="1400"/>
              <a:buFont typeface="Montserrat"/>
              <a:buChar char="○"/>
            </a:pPr>
            <a:r>
              <a:rPr lang="en">
                <a:solidFill>
                  <a:srgbClr val="083C5D"/>
                </a:solidFill>
              </a:rPr>
              <a:t>My own experience providing direct medical service to people living outside and my years with AHFE.</a:t>
            </a:r>
            <a:endParaRPr>
              <a:solidFill>
                <a:srgbClr val="083C5D"/>
              </a:solidFill>
            </a:endParaRPr>
          </a:p>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The next slides show diagrams depicting (1) AHFE’s current structure; (2) the JOHS proposal; and (3) my proposal. These are followed by a more detailed description of my proposal.  </a:t>
            </a:r>
            <a:endParaRPr b="1"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600">
              <a:solidFill>
                <a:srgbClr val="083C5D"/>
              </a:solidFill>
              <a:latin typeface="Montserrat"/>
              <a:ea typeface="Montserrat"/>
              <a:cs typeface="Montserrat"/>
              <a:sym typeface="Montserrat"/>
            </a:endParaRPr>
          </a:p>
          <a:p>
            <a:pPr indent="0" lvl="0" marL="0" rtl="0" algn="l">
              <a:spcBef>
                <a:spcPts val="1200"/>
              </a:spcBef>
              <a:spcAft>
                <a:spcPts val="1200"/>
              </a:spcAft>
              <a:buNone/>
            </a:pPr>
            <a:r>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0" name="Shape 90"/>
        <p:cNvGrpSpPr/>
        <p:nvPr/>
      </p:nvGrpSpPr>
      <p:grpSpPr>
        <a:xfrm>
          <a:off x="0" y="0"/>
          <a:ext cx="0" cy="0"/>
          <a:chOff x="0" y="0"/>
          <a:chExt cx="0" cy="0"/>
        </a:xfrm>
      </p:grpSpPr>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ctr">
              <a:lnSpc>
                <a:spcPct val="100000"/>
              </a:lnSpc>
              <a:spcBef>
                <a:spcPts val="1200"/>
              </a:spcBef>
              <a:spcAft>
                <a:spcPts val="0"/>
              </a:spcAft>
              <a:buNone/>
            </a:pPr>
            <a:r>
              <a:t/>
            </a:r>
            <a:endParaRPr sz="2300">
              <a:solidFill>
                <a:schemeClr val="dk1"/>
              </a:solidFill>
            </a:endParaRPr>
          </a:p>
          <a:p>
            <a:pPr indent="0" lvl="0" marL="228600" rtl="0" algn="ctr">
              <a:lnSpc>
                <a:spcPct val="100000"/>
              </a:lnSpc>
              <a:spcBef>
                <a:spcPts val="1200"/>
              </a:spcBef>
              <a:spcAft>
                <a:spcPts val="0"/>
              </a:spcAft>
              <a:buNone/>
            </a:pPr>
            <a:r>
              <a:rPr b="1" i="1" lang="en" sz="2200">
                <a:solidFill>
                  <a:srgbClr val="083C5D"/>
                </a:solidFill>
              </a:rPr>
              <a:t>Please note that my suggestions are only that - suggestions. </a:t>
            </a:r>
            <a:endParaRPr b="1" i="1" sz="2200">
              <a:solidFill>
                <a:srgbClr val="083C5D"/>
              </a:solidFill>
            </a:endParaRPr>
          </a:p>
          <a:p>
            <a:pPr indent="0" lvl="0" marL="228600" rtl="0" algn="ctr">
              <a:lnSpc>
                <a:spcPct val="100000"/>
              </a:lnSpc>
              <a:spcBef>
                <a:spcPts val="1200"/>
              </a:spcBef>
              <a:spcAft>
                <a:spcPts val="0"/>
              </a:spcAft>
              <a:buNone/>
            </a:pPr>
            <a:r>
              <a:rPr b="1" i="1" lang="en" sz="2200">
                <a:solidFill>
                  <a:srgbClr val="083C5D"/>
                </a:solidFill>
              </a:rPr>
              <a:t>I hope they can offer perspective for discussion and feedback and can be considered as we work together to adopt an AHFE structure that meets the needs of our community.</a:t>
            </a:r>
            <a:endParaRPr b="1" i="1" sz="2200">
              <a:solidFill>
                <a:srgbClr val="083C5D"/>
              </a:solidFill>
            </a:endParaRPr>
          </a:p>
          <a:p>
            <a:pPr indent="0" lvl="0" marL="228600" rtl="0" algn="l">
              <a:lnSpc>
                <a:spcPct val="100000"/>
              </a:lnSpc>
              <a:spcBef>
                <a:spcPts val="1200"/>
              </a:spcBef>
              <a:spcAft>
                <a:spcPts val="0"/>
              </a:spcAft>
              <a:buNone/>
            </a:pPr>
            <a:r>
              <a:t/>
            </a:r>
            <a:endParaRPr sz="14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017725"/>
            <a:ext cx="8520600" cy="371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pic>
        <p:nvPicPr>
          <p:cNvPr id="98" name="Google Shape;98;p20"/>
          <p:cNvPicPr preferRelativeResize="0"/>
          <p:nvPr/>
        </p:nvPicPr>
        <p:blipFill>
          <a:blip r:embed="rId3">
            <a:alphaModFix/>
          </a:blip>
          <a:stretch>
            <a:fillRect/>
          </a:stretch>
        </p:blipFill>
        <p:spPr>
          <a:xfrm>
            <a:off x="234163" y="141449"/>
            <a:ext cx="8675674" cy="4860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pic>
        <p:nvPicPr>
          <p:cNvPr id="103" name="Google Shape;103;p21"/>
          <p:cNvPicPr preferRelativeResize="0"/>
          <p:nvPr/>
        </p:nvPicPr>
        <p:blipFill>
          <a:blip r:embed="rId3">
            <a:alphaModFix/>
          </a:blip>
          <a:stretch>
            <a:fillRect/>
          </a:stretch>
        </p:blipFill>
        <p:spPr>
          <a:xfrm>
            <a:off x="267900" y="152400"/>
            <a:ext cx="8608176" cy="48387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